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341" r:id="rId2"/>
    <p:sldId id="346" r:id="rId3"/>
    <p:sldId id="816" r:id="rId4"/>
    <p:sldId id="817" r:id="rId5"/>
    <p:sldId id="917" r:id="rId6"/>
    <p:sldId id="919" r:id="rId7"/>
    <p:sldId id="920" r:id="rId8"/>
    <p:sldId id="921" r:id="rId9"/>
    <p:sldId id="922" r:id="rId10"/>
    <p:sldId id="926" r:id="rId11"/>
    <p:sldId id="927" r:id="rId12"/>
    <p:sldId id="928" r:id="rId13"/>
    <p:sldId id="929" r:id="rId14"/>
    <p:sldId id="930" r:id="rId15"/>
    <p:sldId id="931" r:id="rId16"/>
    <p:sldId id="932" r:id="rId17"/>
    <p:sldId id="933" r:id="rId18"/>
    <p:sldId id="934" r:id="rId19"/>
    <p:sldId id="935" r:id="rId20"/>
    <p:sldId id="936" r:id="rId21"/>
    <p:sldId id="937" r:id="rId22"/>
    <p:sldId id="938" r:id="rId23"/>
    <p:sldId id="939" r:id="rId24"/>
    <p:sldId id="940" r:id="rId25"/>
    <p:sldId id="941" r:id="rId26"/>
    <p:sldId id="942" r:id="rId27"/>
    <p:sldId id="943" r:id="rId28"/>
    <p:sldId id="944" r:id="rId29"/>
    <p:sldId id="945" r:id="rId30"/>
    <p:sldId id="946" r:id="rId31"/>
    <p:sldId id="947" r:id="rId32"/>
    <p:sldId id="948" r:id="rId33"/>
    <p:sldId id="949" r:id="rId34"/>
    <p:sldId id="951" r:id="rId35"/>
    <p:sldId id="952" r:id="rId36"/>
    <p:sldId id="953" r:id="rId37"/>
    <p:sldId id="954" r:id="rId38"/>
    <p:sldId id="955" r:id="rId39"/>
    <p:sldId id="956" r:id="rId40"/>
    <p:sldId id="959" r:id="rId41"/>
    <p:sldId id="957" r:id="rId42"/>
    <p:sldId id="960" r:id="rId43"/>
    <p:sldId id="961" r:id="rId44"/>
    <p:sldId id="962" r:id="rId45"/>
    <p:sldId id="818" r:id="rId46"/>
  </p:sldIdLst>
  <p:sldSz cx="9144000" cy="6858000" type="screen4x3"/>
  <p:notesSz cx="6807200" cy="9939338"/>
  <p:custDataLst>
    <p:tags r:id="rId49"/>
  </p:custDataLst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manuel RAMI" initials="ER" lastIdx="1" clrIdx="0">
    <p:extLst>
      <p:ext uri="{19B8F6BF-5375-455C-9EA6-DF929625EA0E}">
        <p15:presenceInfo xmlns:p15="http://schemas.microsoft.com/office/powerpoint/2012/main" userId="S::erami@capdata-osmozium.com::f1b65ceb-b53b-4237-87a0-e4fca3de1b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BCA"/>
    <a:srgbClr val="542E08"/>
    <a:srgbClr val="FEE6E6"/>
    <a:srgbClr val="FED6D6"/>
    <a:srgbClr val="385D8A"/>
    <a:srgbClr val="C4A9CE"/>
    <a:srgbClr val="FFFFFF"/>
    <a:srgbClr val="00264C"/>
    <a:srgbClr val="050B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69" autoAdjust="0"/>
    <p:restoredTop sz="83827" autoAdjust="0"/>
  </p:normalViewPr>
  <p:slideViewPr>
    <p:cSldViewPr>
      <p:cViewPr varScale="1">
        <p:scale>
          <a:sx n="85" d="100"/>
          <a:sy n="85" d="100"/>
        </p:scale>
        <p:origin x="1541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474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9518"/>
    </p:cViewPr>
  </p:sorterViewPr>
  <p:notesViewPr>
    <p:cSldViewPr>
      <p:cViewPr varScale="1">
        <p:scale>
          <a:sx n="77" d="100"/>
          <a:sy n="77" d="100"/>
        </p:scale>
        <p:origin x="325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529" cy="499033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5082" y="0"/>
            <a:ext cx="2950529" cy="499033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05AA96AD-E12A-46E6-A2ED-397FFC25C1D5}" type="datetimeFigureOut">
              <a:rPr lang="fr-FR" smtClean="0"/>
              <a:t>19/06/2023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0306"/>
            <a:ext cx="2950529" cy="499033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5082" y="9440306"/>
            <a:ext cx="2950529" cy="499033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D5183B8E-2B5B-4DF6-A27B-F9F18B6A9A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85172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529" cy="499033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5082" y="0"/>
            <a:ext cx="2950529" cy="499033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pPr>
              <a:defRPr/>
            </a:pPr>
            <a:fld id="{B85AF540-09ED-474E-8B0A-8C8117415C8D}" type="datetimeFigureOut">
              <a:rPr lang="fr-FR"/>
              <a:pPr>
                <a:defRPr/>
              </a:pPr>
              <a:t>19/06/2023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0403" y="4783724"/>
            <a:ext cx="5446396" cy="3912800"/>
          </a:xfrm>
          <a:prstGeom prst="rect">
            <a:avLst/>
          </a:prstGeom>
        </p:spPr>
        <p:txBody>
          <a:bodyPr vert="horz" lIns="91550" tIns="45775" rIns="91550" bIns="45775" rtlCol="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0306"/>
            <a:ext cx="2950529" cy="499033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5082" y="9440306"/>
            <a:ext cx="2950529" cy="499033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pPr>
              <a:defRPr/>
            </a:pPr>
            <a:r>
              <a:rPr lang="fr-FR"/>
              <a:t>MySQL_QuickSurvivalGuide_v1.5</a:t>
            </a:r>
          </a:p>
        </p:txBody>
      </p:sp>
    </p:spTree>
    <p:extLst>
      <p:ext uri="{BB962C8B-B14F-4D97-AF65-F5344CB8AC3E}">
        <p14:creationId xmlns:p14="http://schemas.microsoft.com/office/powerpoint/2010/main" val="289897635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428506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2BD1B256-6AD3-458F-97EA-BFE82DDA4E7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585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AC5AA958-8953-4AA4-9D6B-8F2863A39AB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920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155C80A5-AF4B-46FF-A53F-17369FDB695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494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5857B6CC-DA03-4893-8EE1-3AD405251B8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88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8CB5631A-35DC-4F28-B365-06FF7B8B048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849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BE1AAF33-FD22-4640-A6A8-114582D22C4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995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216B1DB5-377C-49D0-A9DB-AD8EBBABB7A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144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70F31B3F-7A07-4B3F-B0C7-A1E50EE0632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603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8E9876D5-1281-4234-9858-F156F040151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846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8486BF69-F6F6-4DF9-9CE2-D24E7EF2B68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504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F:\AGENCE K2 - Projets en Cours\____________ EN COUR DE DEVELOPPEMENT\____________ A DEVISER A FACTURER\Osmozium - SlideShow 2014\Images JEPG\img-A02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013" y="1733550"/>
            <a:ext cx="4217987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0" descr="F:\AGENCE K2 - Projets en Cours\____________ EN COUR DE DEVELOPPEMENT\____________ A DEVISER A FACTURER\Osmozium - SlideShow 2014\Images PNG\header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7" descr="C:\Users\Nicolas\Desktop\img-1768-A03.jp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0988"/>
            <a:ext cx="9144000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charts.bitnami.com/bitnami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space réservé du contenu 2"/>
          <p:cNvSpPr>
            <a:spLocks noGrp="1"/>
          </p:cNvSpPr>
          <p:nvPr>
            <p:ph idx="1"/>
          </p:nvPr>
        </p:nvSpPr>
        <p:spPr>
          <a:xfrm>
            <a:off x="582003" y="1556792"/>
            <a:ext cx="8268026" cy="410445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fr-FR" sz="5400" b="1" dirty="0"/>
          </a:p>
          <a:p>
            <a:pPr marL="0" indent="0" algn="ctr">
              <a:buNone/>
            </a:pPr>
            <a:r>
              <a:rPr lang="fr-FR" sz="5400" b="1" dirty="0"/>
              <a:t>PostgreSQL et la solution </a:t>
            </a:r>
            <a:r>
              <a:rPr lang="fr-FR" sz="5400" b="1" dirty="0" err="1"/>
              <a:t>Kubernetes</a:t>
            </a:r>
            <a:r>
              <a:rPr lang="fr-FR" sz="5400" b="1" dirty="0"/>
              <a:t> </a:t>
            </a:r>
            <a:r>
              <a:rPr lang="fr-FR" sz="5400" b="1" dirty="0" err="1"/>
              <a:t>Minikube</a:t>
            </a:r>
            <a:endParaRPr lang="fr-FR" sz="5400" b="1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2771800" y="403717"/>
            <a:ext cx="6192688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700000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0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5576" y="6623774"/>
            <a:ext cx="79208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CAP DATA - Présentation </a:t>
            </a:r>
            <a:r>
              <a:rPr lang="fr-FR" sz="1100" b="1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AllDB</a:t>
            </a:r>
            <a:r>
              <a:rPr lang="en-US" sz="11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© 2019</a:t>
            </a:r>
            <a:endParaRPr lang="fr-FR" sz="1100" b="1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6ED7FA2D-A361-46E3-A75D-72893D0E7736}"/>
              </a:ext>
            </a:extLst>
          </p:cNvPr>
          <p:cNvSpPr txBox="1">
            <a:spLocks/>
          </p:cNvSpPr>
          <p:nvPr/>
        </p:nvSpPr>
        <p:spPr>
          <a:xfrm>
            <a:off x="3203848" y="403717"/>
            <a:ext cx="6192688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7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sz="2000" b="1" i="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olution </a:t>
            </a:r>
            <a:r>
              <a:rPr lang="fr-FR" sz="2000" b="1" i="0" dirty="0" err="1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Kubernetes</a:t>
            </a:r>
            <a:r>
              <a:rPr lang="fr-FR" sz="2000" b="1" i="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locale </a:t>
            </a:r>
            <a:r>
              <a:rPr lang="fr-FR" sz="2000" b="1" i="0" dirty="0" err="1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Minikube</a:t>
            </a:r>
            <a:endParaRPr lang="fr-FR" sz="2000" b="1" i="0" dirty="0">
              <a:solidFill>
                <a:schemeClr val="bg1">
                  <a:lumMod val="6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0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Postgresql Svg Png Icon Free Download (#242432) - OnlineWebFonts.COM">
            <a:extLst>
              <a:ext uri="{FF2B5EF4-FFF2-40B4-BE49-F238E27FC236}">
                <a16:creationId xmlns:a16="http://schemas.microsoft.com/office/drawing/2014/main" id="{B63ADEEC-6084-451F-AD31-AFD72DFD9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598502"/>
            <a:ext cx="1559048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27031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space réservé du contenu 2"/>
          <p:cNvSpPr>
            <a:spLocks noGrp="1"/>
          </p:cNvSpPr>
          <p:nvPr>
            <p:ph idx="1"/>
          </p:nvPr>
        </p:nvSpPr>
        <p:spPr>
          <a:xfrm>
            <a:off x="408430" y="1215286"/>
            <a:ext cx="8268026" cy="5231606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19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r>
              <a:rPr lang="fr-FR" sz="2200" dirty="0"/>
              <a:t>Présentation </a:t>
            </a:r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r>
              <a:rPr lang="fr-FR" sz="2200" dirty="0" err="1"/>
              <a:t>Minikube</a:t>
            </a:r>
            <a:r>
              <a:rPr lang="fr-FR" sz="2200" dirty="0"/>
              <a:t> utilise les fonctionnalités de </a:t>
            </a:r>
            <a:r>
              <a:rPr lang="fr-FR" sz="2200" dirty="0" err="1"/>
              <a:t>Kubernetes</a:t>
            </a:r>
            <a:r>
              <a:rPr lang="fr-FR" sz="2200" dirty="0"/>
              <a:t> sur 1 </a:t>
            </a:r>
            <a:r>
              <a:rPr lang="fr-FR" sz="2200" dirty="0" err="1"/>
              <a:t>noeud</a:t>
            </a:r>
            <a:r>
              <a:rPr lang="fr-FR" sz="2200" dirty="0"/>
              <a:t> unique</a:t>
            </a:r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r>
              <a:rPr lang="fr-FR" sz="2200" dirty="0"/>
              <a:t>Eco-système </a:t>
            </a:r>
            <a:r>
              <a:rPr lang="fr-FR" sz="2200" dirty="0" err="1"/>
              <a:t>Kubernetes</a:t>
            </a:r>
            <a:r>
              <a:rPr lang="fr-FR" sz="2200" dirty="0"/>
              <a:t> possible sur 1 PC de bureau.</a:t>
            </a:r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r>
              <a:rPr lang="fr-FR" sz="2200" dirty="0"/>
              <a:t>Virtualisation indispensable</a:t>
            </a:r>
          </a:p>
          <a:p>
            <a:pPr marL="914400" lvl="2" indent="0">
              <a:spcBef>
                <a:spcPts val="800"/>
              </a:spcBef>
              <a:buNone/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 marL="0" indent="0">
              <a:buNone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5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5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500" dirty="0"/>
          </a:p>
          <a:p>
            <a:pPr marL="0" indent="0">
              <a:spcBef>
                <a:spcPts val="800"/>
              </a:spcBef>
              <a:buNone/>
              <a:defRPr/>
            </a:pPr>
            <a:endParaRPr lang="fr-FR" sz="19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2771800" y="403717"/>
            <a:ext cx="6192688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700000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0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5576" y="6623774"/>
            <a:ext cx="79208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CAP DATA - Présentation </a:t>
            </a:r>
            <a:r>
              <a:rPr lang="fr-FR" sz="1100" b="1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AllDB</a:t>
            </a:r>
            <a:r>
              <a:rPr lang="en-US" sz="11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© 2019</a:t>
            </a:r>
            <a:endParaRPr lang="fr-FR" sz="1100" b="1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A31DB60C-00F2-42EC-817E-5C2A59C8FADD}"/>
              </a:ext>
            </a:extLst>
          </p:cNvPr>
          <p:cNvSpPr txBox="1">
            <a:spLocks/>
          </p:cNvSpPr>
          <p:nvPr/>
        </p:nvSpPr>
        <p:spPr>
          <a:xfrm>
            <a:off x="2843808" y="375348"/>
            <a:ext cx="6192688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7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Minikube</a:t>
            </a:r>
            <a:endParaRPr lang="fr-FR" sz="20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43713A33-9BDC-F1F5-AB3D-1749B9D74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509120"/>
            <a:ext cx="23812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153757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space réservé du contenu 2"/>
          <p:cNvSpPr>
            <a:spLocks noGrp="1"/>
          </p:cNvSpPr>
          <p:nvPr>
            <p:ph idx="1"/>
          </p:nvPr>
        </p:nvSpPr>
        <p:spPr>
          <a:xfrm>
            <a:off x="179512" y="979717"/>
            <a:ext cx="8268026" cy="5231606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16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1800" b="1" dirty="0"/>
          </a:p>
          <a:p>
            <a:pPr marL="0" indent="0">
              <a:spcBef>
                <a:spcPts val="800"/>
              </a:spcBef>
              <a:buNone/>
              <a:defRPr/>
            </a:pPr>
            <a:endParaRPr lang="fr-FR" sz="1800" b="1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1800" b="1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1800" b="1" dirty="0"/>
          </a:p>
          <a:p>
            <a:pPr algn="ctr">
              <a:spcBef>
                <a:spcPts val="800"/>
              </a:spcBef>
              <a:buBlip>
                <a:blip r:embed="rId2"/>
              </a:buBlip>
              <a:defRPr/>
            </a:pPr>
            <a:r>
              <a:rPr lang="fr-FR" sz="5400" dirty="0"/>
              <a:t>Prérequis</a:t>
            </a:r>
          </a:p>
          <a:p>
            <a:pPr algn="ctr">
              <a:spcBef>
                <a:spcPts val="800"/>
              </a:spcBef>
              <a:buBlip>
                <a:blip r:embed="rId2"/>
              </a:buBlip>
              <a:defRPr/>
            </a:pPr>
            <a:endParaRPr lang="fr-FR" sz="54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1800" b="1" dirty="0"/>
          </a:p>
          <a:p>
            <a:pPr marL="0" indent="0">
              <a:spcBef>
                <a:spcPts val="800"/>
              </a:spcBef>
              <a:buNone/>
              <a:defRPr/>
            </a:pPr>
            <a:endParaRPr lang="fr-FR" sz="1800" b="1" dirty="0"/>
          </a:p>
          <a:p>
            <a:pPr marL="0" indent="0">
              <a:spcBef>
                <a:spcPts val="800"/>
              </a:spcBef>
              <a:buNone/>
              <a:defRPr/>
            </a:pPr>
            <a:endParaRPr lang="fr-FR" sz="1800" b="1" dirty="0"/>
          </a:p>
          <a:p>
            <a:pPr marL="0" indent="0">
              <a:spcBef>
                <a:spcPts val="800"/>
              </a:spcBef>
              <a:buNone/>
              <a:defRPr/>
            </a:pPr>
            <a:endParaRPr lang="fr-FR" sz="1800" b="1" dirty="0"/>
          </a:p>
        </p:txBody>
      </p:sp>
      <p:sp>
        <p:nvSpPr>
          <p:cNvPr id="4" name="Rectangle 3"/>
          <p:cNvSpPr/>
          <p:nvPr/>
        </p:nvSpPr>
        <p:spPr>
          <a:xfrm>
            <a:off x="755576" y="6623774"/>
            <a:ext cx="79208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CAP DATA - Présentation </a:t>
            </a:r>
            <a:r>
              <a:rPr lang="fr-FR" sz="1100" b="1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AllDB</a:t>
            </a:r>
            <a:r>
              <a:rPr lang="en-US" sz="11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© 2019</a:t>
            </a:r>
            <a:endParaRPr lang="fr-FR" sz="1100" b="1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E5A0353-8A07-6B0C-CDE0-2EA6A6E87765}"/>
              </a:ext>
            </a:extLst>
          </p:cNvPr>
          <p:cNvSpPr txBox="1">
            <a:spLocks/>
          </p:cNvSpPr>
          <p:nvPr/>
        </p:nvSpPr>
        <p:spPr>
          <a:xfrm>
            <a:off x="3203848" y="403717"/>
            <a:ext cx="6192688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7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sz="2000" b="1" i="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olution </a:t>
            </a:r>
            <a:r>
              <a:rPr lang="fr-FR" sz="2000" b="1" i="0" dirty="0" err="1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Kubernetes</a:t>
            </a:r>
            <a:r>
              <a:rPr lang="fr-FR" sz="2000" b="1" i="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locale </a:t>
            </a:r>
            <a:r>
              <a:rPr lang="fr-FR" sz="2000" b="1" i="0" dirty="0" err="1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Minikube</a:t>
            </a:r>
            <a:endParaRPr lang="fr-FR" sz="2000" b="1" i="0" dirty="0">
              <a:solidFill>
                <a:schemeClr val="bg1">
                  <a:lumMod val="6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0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0253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space réservé du contenu 2"/>
          <p:cNvSpPr>
            <a:spLocks noGrp="1"/>
          </p:cNvSpPr>
          <p:nvPr>
            <p:ph idx="1"/>
          </p:nvPr>
        </p:nvSpPr>
        <p:spPr>
          <a:xfrm>
            <a:off x="408430" y="1215286"/>
            <a:ext cx="8268026" cy="5231606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19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r>
              <a:rPr lang="fr-FR" sz="2200" dirty="0"/>
              <a:t>2 services AWS </a:t>
            </a:r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r>
              <a:rPr lang="fr-FR" sz="2200" dirty="0"/>
              <a:t>Service mis à disposition -&gt; EKS (</a:t>
            </a:r>
            <a:r>
              <a:rPr lang="fr-FR" sz="2200" dirty="0" err="1"/>
              <a:t>Elastic</a:t>
            </a:r>
            <a:r>
              <a:rPr lang="fr-FR" sz="2200" dirty="0"/>
              <a:t> </a:t>
            </a:r>
            <a:r>
              <a:rPr lang="fr-FR" sz="2200" dirty="0" err="1"/>
              <a:t>Kubernets</a:t>
            </a:r>
            <a:r>
              <a:rPr lang="fr-FR" sz="2200" dirty="0"/>
              <a:t> Service)</a:t>
            </a:r>
          </a:p>
          <a:p>
            <a:pPr lvl="2">
              <a:spcBef>
                <a:spcPts val="800"/>
              </a:spcBef>
              <a:buBlip>
                <a:blip r:embed="rId2"/>
              </a:buBlip>
              <a:defRPr/>
            </a:pPr>
            <a:r>
              <a:rPr lang="fr-FR" sz="1800" dirty="0"/>
              <a:t>Gestion intégrée dans AWS, pas de commandes « </a:t>
            </a:r>
            <a:r>
              <a:rPr lang="fr-FR" sz="1800" dirty="0" err="1"/>
              <a:t>kubectl</a:t>
            </a:r>
            <a:r>
              <a:rPr lang="fr-FR" sz="1800" dirty="0"/>
              <a:t> »</a:t>
            </a:r>
          </a:p>
          <a:p>
            <a:pPr marL="914400" lvl="2" indent="0">
              <a:spcBef>
                <a:spcPts val="800"/>
              </a:spcBef>
              <a:buNone/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r>
              <a:rPr lang="fr-FR" sz="2200" dirty="0"/>
              <a:t>AWS </a:t>
            </a:r>
            <a:r>
              <a:rPr lang="fr-FR" sz="2200" dirty="0" err="1"/>
              <a:t>Fargate</a:t>
            </a:r>
            <a:r>
              <a:rPr lang="fr-FR" sz="2200" dirty="0"/>
              <a:t> : configurer des containers sans se soucier des types de serveurs. </a:t>
            </a:r>
          </a:p>
          <a:p>
            <a:pPr lvl="2">
              <a:spcBef>
                <a:spcPts val="800"/>
              </a:spcBef>
              <a:buBlip>
                <a:blip r:embed="rId2"/>
              </a:buBlip>
              <a:defRPr/>
            </a:pPr>
            <a:r>
              <a:rPr lang="fr-FR" sz="1800" dirty="0"/>
              <a:t>L’utilisateur a juste à définir ses besoins en scalabilité et AWS fait le reste</a:t>
            </a:r>
          </a:p>
          <a:p>
            <a:pPr marL="914400" lvl="2" indent="0">
              <a:spcBef>
                <a:spcPts val="800"/>
              </a:spcBef>
              <a:buNone/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 marL="0" indent="0">
              <a:buNone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5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5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500" dirty="0"/>
          </a:p>
          <a:p>
            <a:pPr marL="0" indent="0">
              <a:spcBef>
                <a:spcPts val="800"/>
              </a:spcBef>
              <a:buNone/>
              <a:defRPr/>
            </a:pPr>
            <a:endParaRPr lang="fr-FR" sz="19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2771800" y="403717"/>
            <a:ext cx="6192688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700000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0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5576" y="6623774"/>
            <a:ext cx="79208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CAP DATA - Présentation </a:t>
            </a:r>
            <a:r>
              <a:rPr lang="fr-FR" sz="1100" b="1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AllDB</a:t>
            </a:r>
            <a:r>
              <a:rPr lang="en-US" sz="11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© 2019</a:t>
            </a:r>
            <a:endParaRPr lang="fr-FR" sz="1100" b="1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A31DB60C-00F2-42EC-817E-5C2A59C8FADD}"/>
              </a:ext>
            </a:extLst>
          </p:cNvPr>
          <p:cNvSpPr txBox="1">
            <a:spLocks/>
          </p:cNvSpPr>
          <p:nvPr/>
        </p:nvSpPr>
        <p:spPr>
          <a:xfrm>
            <a:off x="2843808" y="375348"/>
            <a:ext cx="6192688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7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Minikube</a:t>
            </a:r>
            <a:r>
              <a:rPr lang="fr-FR" sz="20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prérequis</a:t>
            </a:r>
          </a:p>
        </p:txBody>
      </p:sp>
    </p:spTree>
    <p:extLst>
      <p:ext uri="{BB962C8B-B14F-4D97-AF65-F5344CB8AC3E}">
        <p14:creationId xmlns:p14="http://schemas.microsoft.com/office/powerpoint/2010/main" val="3569348228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space réservé du contenu 2"/>
          <p:cNvSpPr>
            <a:spLocks noGrp="1"/>
          </p:cNvSpPr>
          <p:nvPr>
            <p:ph idx="1"/>
          </p:nvPr>
        </p:nvSpPr>
        <p:spPr>
          <a:xfrm>
            <a:off x="408430" y="1215286"/>
            <a:ext cx="6543076" cy="3998683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19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r>
              <a:rPr lang="fr-FR" sz="2200" dirty="0"/>
              <a:t>Virtualisation -&gt; utilisation de EC2 « </a:t>
            </a:r>
            <a:r>
              <a:rPr lang="fr-FR" sz="2200" dirty="0" err="1"/>
              <a:t>bare</a:t>
            </a:r>
            <a:r>
              <a:rPr lang="fr-FR" sz="2200" dirty="0"/>
              <a:t> </a:t>
            </a:r>
            <a:r>
              <a:rPr lang="fr-FR" sz="2200" dirty="0" err="1"/>
              <a:t>metal</a:t>
            </a:r>
            <a:r>
              <a:rPr lang="fr-FR" sz="2200" dirty="0"/>
              <a:t> ». </a:t>
            </a:r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r>
              <a:rPr lang="fr-FR" sz="1800" dirty="0"/>
              <a:t>Attention à la facturation de ce service -&gt; EC2 c5.metal</a:t>
            </a:r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 marL="914400" lvl="2" indent="0">
              <a:spcBef>
                <a:spcPts val="800"/>
              </a:spcBef>
              <a:buNone/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 marL="0" indent="0">
              <a:buNone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5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5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500" dirty="0"/>
          </a:p>
          <a:p>
            <a:pPr marL="0" indent="0">
              <a:spcBef>
                <a:spcPts val="800"/>
              </a:spcBef>
              <a:buNone/>
              <a:defRPr/>
            </a:pPr>
            <a:endParaRPr lang="fr-FR" sz="19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2771800" y="403717"/>
            <a:ext cx="6192688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700000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0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5576" y="6623774"/>
            <a:ext cx="79208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CAP DATA - Présentation </a:t>
            </a:r>
            <a:r>
              <a:rPr lang="fr-FR" sz="1100" b="1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AllDB</a:t>
            </a:r>
            <a:r>
              <a:rPr lang="en-US" sz="11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© 2019</a:t>
            </a:r>
            <a:endParaRPr lang="fr-FR" sz="1100" b="1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A31DB60C-00F2-42EC-817E-5C2A59C8FADD}"/>
              </a:ext>
            </a:extLst>
          </p:cNvPr>
          <p:cNvSpPr txBox="1">
            <a:spLocks/>
          </p:cNvSpPr>
          <p:nvPr/>
        </p:nvSpPr>
        <p:spPr>
          <a:xfrm>
            <a:off x="2843808" y="375348"/>
            <a:ext cx="6192688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7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Minikube</a:t>
            </a:r>
            <a:r>
              <a:rPr lang="fr-FR" sz="20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prérequis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ECF45C3E-5DD6-59FB-75F4-0882D07A5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25" y="2644998"/>
            <a:ext cx="7979618" cy="356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573852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space réservé du contenu 2"/>
          <p:cNvSpPr>
            <a:spLocks noGrp="1"/>
          </p:cNvSpPr>
          <p:nvPr>
            <p:ph idx="1"/>
          </p:nvPr>
        </p:nvSpPr>
        <p:spPr>
          <a:xfrm>
            <a:off x="408430" y="1215286"/>
            <a:ext cx="8268026" cy="5231606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19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r>
              <a:rPr lang="fr-FR" sz="2200" dirty="0"/>
              <a:t>Un environnement de virtualisation</a:t>
            </a:r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r>
              <a:rPr lang="fr-FR" sz="2200" dirty="0"/>
              <a:t>Le CPU doit supporter la virtualisation</a:t>
            </a:r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800" dirty="0"/>
          </a:p>
          <a:p>
            <a:pPr marL="457200" lvl="1" indent="0">
              <a:spcBef>
                <a:spcPts val="800"/>
              </a:spcBef>
              <a:buNone/>
              <a:defRPr/>
            </a:pPr>
            <a:endParaRPr lang="fr-FR" sz="2200" dirty="0"/>
          </a:p>
          <a:p>
            <a:pPr marL="914400" lvl="2" indent="0">
              <a:spcBef>
                <a:spcPts val="800"/>
              </a:spcBef>
              <a:buNone/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 marL="0" indent="0">
              <a:buNone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5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5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500" dirty="0"/>
          </a:p>
          <a:p>
            <a:pPr marL="0" indent="0">
              <a:spcBef>
                <a:spcPts val="800"/>
              </a:spcBef>
              <a:buNone/>
              <a:defRPr/>
            </a:pPr>
            <a:endParaRPr lang="fr-FR" sz="19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2771800" y="403717"/>
            <a:ext cx="6192688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700000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0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5576" y="6623774"/>
            <a:ext cx="79208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CAP DATA - Présentation </a:t>
            </a:r>
            <a:r>
              <a:rPr lang="fr-FR" sz="1100" b="1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AllDB</a:t>
            </a:r>
            <a:r>
              <a:rPr lang="en-US" sz="11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© 2019</a:t>
            </a:r>
            <a:endParaRPr lang="fr-FR" sz="1100" b="1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A31DB60C-00F2-42EC-817E-5C2A59C8FADD}"/>
              </a:ext>
            </a:extLst>
          </p:cNvPr>
          <p:cNvSpPr txBox="1">
            <a:spLocks/>
          </p:cNvSpPr>
          <p:nvPr/>
        </p:nvSpPr>
        <p:spPr>
          <a:xfrm>
            <a:off x="2843808" y="375348"/>
            <a:ext cx="6192688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7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Minikube</a:t>
            </a:r>
            <a:r>
              <a:rPr lang="fr-FR" sz="20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prérequis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96CC7DC-E4E8-4879-A12F-A083FD0CF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84" y="3325897"/>
            <a:ext cx="8817104" cy="68585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D839D97-47E7-3EB2-C1E7-901D603FD7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4497741"/>
            <a:ext cx="8740897" cy="112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019058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space réservé du contenu 2"/>
          <p:cNvSpPr>
            <a:spLocks noGrp="1"/>
          </p:cNvSpPr>
          <p:nvPr>
            <p:ph idx="1"/>
          </p:nvPr>
        </p:nvSpPr>
        <p:spPr>
          <a:xfrm>
            <a:off x="408430" y="1215286"/>
            <a:ext cx="8268026" cy="5231606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19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r>
              <a:rPr lang="fr-FR" sz="2200" dirty="0"/>
              <a:t>Un environnement de virtualisation</a:t>
            </a:r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r>
              <a:rPr lang="fr-FR" sz="2200" dirty="0"/>
              <a:t>Un gestionnaire de container </a:t>
            </a:r>
          </a:p>
          <a:p>
            <a:pPr lvl="2">
              <a:spcBef>
                <a:spcPts val="800"/>
              </a:spcBef>
              <a:buBlip>
                <a:blip r:embed="rId2"/>
              </a:buBlip>
              <a:defRPr/>
            </a:pPr>
            <a:r>
              <a:rPr lang="fr-FR" sz="1800" dirty="0"/>
              <a:t>VirtualBox</a:t>
            </a:r>
          </a:p>
          <a:p>
            <a:pPr lvl="2">
              <a:spcBef>
                <a:spcPts val="800"/>
              </a:spcBef>
              <a:buBlip>
                <a:blip r:embed="rId2"/>
              </a:buBlip>
              <a:defRPr/>
            </a:pPr>
            <a:r>
              <a:rPr lang="fr-FR" sz="1800" dirty="0"/>
              <a:t>KVM</a:t>
            </a:r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800" dirty="0"/>
          </a:p>
          <a:p>
            <a:pPr marL="457200" lvl="1" indent="0">
              <a:spcBef>
                <a:spcPts val="800"/>
              </a:spcBef>
              <a:buNone/>
              <a:defRPr/>
            </a:pPr>
            <a:endParaRPr lang="fr-FR" sz="2200" dirty="0"/>
          </a:p>
          <a:p>
            <a:pPr marL="914400" lvl="2" indent="0">
              <a:spcBef>
                <a:spcPts val="800"/>
              </a:spcBef>
              <a:buNone/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 marL="0" indent="0">
              <a:buNone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5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5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500" dirty="0"/>
          </a:p>
          <a:p>
            <a:pPr marL="0" indent="0">
              <a:spcBef>
                <a:spcPts val="800"/>
              </a:spcBef>
              <a:buNone/>
              <a:defRPr/>
            </a:pPr>
            <a:endParaRPr lang="fr-FR" sz="19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2771800" y="403717"/>
            <a:ext cx="6192688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700000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0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5576" y="6623774"/>
            <a:ext cx="79208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CAP DATA - Présentation </a:t>
            </a:r>
            <a:r>
              <a:rPr lang="fr-FR" sz="1100" b="1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AllDB</a:t>
            </a:r>
            <a:r>
              <a:rPr lang="en-US" sz="11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© 2019</a:t>
            </a:r>
            <a:endParaRPr lang="fr-FR" sz="1100" b="1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A31DB60C-00F2-42EC-817E-5C2A59C8FADD}"/>
              </a:ext>
            </a:extLst>
          </p:cNvPr>
          <p:cNvSpPr txBox="1">
            <a:spLocks/>
          </p:cNvSpPr>
          <p:nvPr/>
        </p:nvSpPr>
        <p:spPr>
          <a:xfrm>
            <a:off x="2843808" y="375348"/>
            <a:ext cx="6192688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7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Minikube</a:t>
            </a:r>
            <a:r>
              <a:rPr lang="fr-FR" sz="20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prérequis</a:t>
            </a:r>
          </a:p>
        </p:txBody>
      </p:sp>
    </p:spTree>
    <p:extLst>
      <p:ext uri="{BB962C8B-B14F-4D97-AF65-F5344CB8AC3E}">
        <p14:creationId xmlns:p14="http://schemas.microsoft.com/office/powerpoint/2010/main" val="806474881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space réservé du contenu 2"/>
          <p:cNvSpPr>
            <a:spLocks noGrp="1"/>
          </p:cNvSpPr>
          <p:nvPr>
            <p:ph idx="1"/>
          </p:nvPr>
        </p:nvSpPr>
        <p:spPr>
          <a:xfrm>
            <a:off x="408430" y="1215286"/>
            <a:ext cx="8268026" cy="5231606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19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r>
              <a:rPr lang="fr-FR" sz="2200" dirty="0"/>
              <a:t>Utilisation de KVM (Kernel linux Virtual-Machine)</a:t>
            </a:r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r>
              <a:rPr lang="fr-FR" sz="2200" dirty="0"/>
              <a:t>Librairie de virtualisation activée et démarrée</a:t>
            </a:r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 marL="914400" lvl="2" indent="0">
              <a:spcBef>
                <a:spcPts val="800"/>
              </a:spcBef>
              <a:buNone/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 marL="0" indent="0">
              <a:buNone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5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5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500" dirty="0"/>
          </a:p>
          <a:p>
            <a:pPr marL="0" indent="0">
              <a:spcBef>
                <a:spcPts val="800"/>
              </a:spcBef>
              <a:buNone/>
              <a:defRPr/>
            </a:pPr>
            <a:endParaRPr lang="fr-FR" sz="19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2771800" y="403717"/>
            <a:ext cx="6192688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700000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0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5576" y="6623774"/>
            <a:ext cx="79208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CAP DATA - Présentation </a:t>
            </a:r>
            <a:r>
              <a:rPr lang="fr-FR" sz="1100" b="1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AllDB</a:t>
            </a:r>
            <a:r>
              <a:rPr lang="en-US" sz="11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© 2019</a:t>
            </a:r>
            <a:endParaRPr lang="fr-FR" sz="1100" b="1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A31DB60C-00F2-42EC-817E-5C2A59C8FADD}"/>
              </a:ext>
            </a:extLst>
          </p:cNvPr>
          <p:cNvSpPr txBox="1">
            <a:spLocks/>
          </p:cNvSpPr>
          <p:nvPr/>
        </p:nvSpPr>
        <p:spPr>
          <a:xfrm>
            <a:off x="2843808" y="375348"/>
            <a:ext cx="6192688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7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Minikube</a:t>
            </a:r>
            <a:r>
              <a:rPr lang="fr-FR" sz="20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prérequis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40E2250-238B-8E63-D679-8489CB9A3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495" y="2601482"/>
            <a:ext cx="8779001" cy="77730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8FAF2CB-1731-B4C9-BA4C-17C88D4D76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132" y="4764985"/>
            <a:ext cx="8786621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790605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space réservé du contenu 2"/>
          <p:cNvSpPr>
            <a:spLocks noGrp="1"/>
          </p:cNvSpPr>
          <p:nvPr>
            <p:ph idx="1"/>
          </p:nvPr>
        </p:nvSpPr>
        <p:spPr>
          <a:xfrm>
            <a:off x="408430" y="1215286"/>
            <a:ext cx="8268026" cy="5231606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19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r>
              <a:rPr lang="fr-FR" sz="2200" dirty="0"/>
              <a:t>Installation de </a:t>
            </a:r>
            <a:r>
              <a:rPr lang="fr-FR" sz="2200" dirty="0" err="1"/>
              <a:t>helm</a:t>
            </a:r>
            <a:endParaRPr lang="fr-FR" sz="22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r>
              <a:rPr lang="fr-FR" sz="1800" dirty="0"/>
              <a:t>HELM nous servira notamment à installer PostgreSQL via des dépôts gérés par « </a:t>
            </a:r>
            <a:r>
              <a:rPr lang="fr-FR" sz="1800" dirty="0" err="1"/>
              <a:t>Bitnami</a:t>
            </a:r>
            <a:r>
              <a:rPr lang="fr-FR" sz="1800" dirty="0"/>
              <a:t> »</a:t>
            </a:r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800" dirty="0"/>
          </a:p>
          <a:p>
            <a:pPr marL="457200" lvl="1" indent="0">
              <a:spcBef>
                <a:spcPts val="800"/>
              </a:spcBef>
              <a:buNone/>
              <a:defRPr/>
            </a:pPr>
            <a:endParaRPr lang="fr-FR" sz="18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r>
              <a:rPr lang="fr-FR" sz="2200" dirty="0"/>
              <a:t>Installation de l’outil « </a:t>
            </a:r>
            <a:r>
              <a:rPr lang="fr-FR" sz="2200" dirty="0" err="1"/>
              <a:t>kubectl</a:t>
            </a:r>
            <a:r>
              <a:rPr lang="fr-FR" sz="2200" dirty="0"/>
              <a:t> »</a:t>
            </a:r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 marL="914400" lvl="2" indent="0">
              <a:spcBef>
                <a:spcPts val="800"/>
              </a:spcBef>
              <a:buNone/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 marL="0" indent="0">
              <a:buNone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5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5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500" dirty="0"/>
          </a:p>
          <a:p>
            <a:pPr marL="0" indent="0">
              <a:spcBef>
                <a:spcPts val="800"/>
              </a:spcBef>
              <a:buNone/>
              <a:defRPr/>
            </a:pPr>
            <a:endParaRPr lang="fr-FR" sz="19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2771800" y="403717"/>
            <a:ext cx="6192688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700000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0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5576" y="6623774"/>
            <a:ext cx="79208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CAP DATA - Présentation </a:t>
            </a:r>
            <a:r>
              <a:rPr lang="fr-FR" sz="1100" b="1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AllDB</a:t>
            </a:r>
            <a:r>
              <a:rPr lang="en-US" sz="11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© 2019</a:t>
            </a:r>
            <a:endParaRPr lang="fr-FR" sz="1100" b="1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A31DB60C-00F2-42EC-817E-5C2A59C8FADD}"/>
              </a:ext>
            </a:extLst>
          </p:cNvPr>
          <p:cNvSpPr txBox="1">
            <a:spLocks/>
          </p:cNvSpPr>
          <p:nvPr/>
        </p:nvSpPr>
        <p:spPr>
          <a:xfrm>
            <a:off x="2843808" y="375348"/>
            <a:ext cx="6192688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7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Minikube</a:t>
            </a:r>
            <a:r>
              <a:rPr lang="fr-FR" sz="20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prérequis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05EA38B-52F9-B829-79B5-A62971B86F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959" y="2803179"/>
            <a:ext cx="8702794" cy="176799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7264E57-7F55-A254-4029-D9D2251D28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" y="5300786"/>
            <a:ext cx="8961897" cy="12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602127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space réservé du contenu 2"/>
          <p:cNvSpPr>
            <a:spLocks noGrp="1"/>
          </p:cNvSpPr>
          <p:nvPr>
            <p:ph idx="1"/>
          </p:nvPr>
        </p:nvSpPr>
        <p:spPr>
          <a:xfrm>
            <a:off x="408430" y="1215286"/>
            <a:ext cx="8268026" cy="5231606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19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r>
              <a:rPr lang="fr-FR" sz="2200" dirty="0"/>
              <a:t>Déclaration des binaires sur la machine</a:t>
            </a:r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800" dirty="0"/>
          </a:p>
          <a:p>
            <a:pPr marL="457200" lvl="1" indent="0">
              <a:spcBef>
                <a:spcPts val="800"/>
              </a:spcBef>
              <a:buNone/>
              <a:defRPr/>
            </a:pPr>
            <a:endParaRPr lang="fr-FR" sz="18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 marL="0" indent="0">
              <a:spcBef>
                <a:spcPts val="800"/>
              </a:spcBef>
              <a:buNone/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r>
              <a:rPr lang="fr-FR" sz="2200" dirty="0"/>
              <a:t>Puis valider la bonne installation de </a:t>
            </a:r>
            <a:r>
              <a:rPr lang="fr-FR" sz="2200" dirty="0" err="1"/>
              <a:t>helm</a:t>
            </a:r>
            <a:r>
              <a:rPr lang="fr-FR" sz="2200" dirty="0"/>
              <a:t> et </a:t>
            </a:r>
            <a:r>
              <a:rPr lang="fr-FR" sz="2200" dirty="0" err="1"/>
              <a:t>kubectl</a:t>
            </a: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 marL="914400" lvl="2" indent="0">
              <a:spcBef>
                <a:spcPts val="800"/>
              </a:spcBef>
              <a:buNone/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 marL="0" indent="0">
              <a:buNone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5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5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500" dirty="0"/>
          </a:p>
          <a:p>
            <a:pPr marL="0" indent="0">
              <a:spcBef>
                <a:spcPts val="800"/>
              </a:spcBef>
              <a:buNone/>
              <a:defRPr/>
            </a:pPr>
            <a:endParaRPr lang="fr-FR" sz="19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2771800" y="403717"/>
            <a:ext cx="6192688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700000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0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5576" y="6623774"/>
            <a:ext cx="79208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CAP DATA - Présentation </a:t>
            </a:r>
            <a:r>
              <a:rPr lang="fr-FR" sz="1100" b="1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AllDB</a:t>
            </a:r>
            <a:r>
              <a:rPr lang="en-US" sz="11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© 2019</a:t>
            </a:r>
            <a:endParaRPr lang="fr-FR" sz="1100" b="1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A31DB60C-00F2-42EC-817E-5C2A59C8FADD}"/>
              </a:ext>
            </a:extLst>
          </p:cNvPr>
          <p:cNvSpPr txBox="1">
            <a:spLocks/>
          </p:cNvSpPr>
          <p:nvPr/>
        </p:nvSpPr>
        <p:spPr>
          <a:xfrm>
            <a:off x="2843808" y="375348"/>
            <a:ext cx="6192688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7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Minikube</a:t>
            </a:r>
            <a:r>
              <a:rPr lang="fr-FR" sz="20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prérequis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AA23346-F9C5-5928-11E8-F224B709F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348880"/>
            <a:ext cx="8710415" cy="114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253969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space réservé du contenu 2"/>
          <p:cNvSpPr>
            <a:spLocks noGrp="1"/>
          </p:cNvSpPr>
          <p:nvPr>
            <p:ph idx="1"/>
          </p:nvPr>
        </p:nvSpPr>
        <p:spPr>
          <a:xfrm>
            <a:off x="408430" y="1215286"/>
            <a:ext cx="8268026" cy="5231606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19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800" dirty="0"/>
          </a:p>
          <a:p>
            <a:pPr marL="457200" lvl="1" indent="0">
              <a:spcBef>
                <a:spcPts val="800"/>
              </a:spcBef>
              <a:buNone/>
              <a:defRPr/>
            </a:pPr>
            <a:endParaRPr lang="fr-FR" sz="18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 marL="0" indent="0">
              <a:spcBef>
                <a:spcPts val="800"/>
              </a:spcBef>
              <a:buNone/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 marL="914400" lvl="2" indent="0">
              <a:spcBef>
                <a:spcPts val="800"/>
              </a:spcBef>
              <a:buNone/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 marL="0" indent="0">
              <a:buNone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5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5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500" dirty="0"/>
          </a:p>
          <a:p>
            <a:pPr marL="0" indent="0">
              <a:spcBef>
                <a:spcPts val="800"/>
              </a:spcBef>
              <a:buNone/>
              <a:defRPr/>
            </a:pPr>
            <a:endParaRPr lang="fr-FR" sz="19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2771800" y="403717"/>
            <a:ext cx="6192688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700000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0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5576" y="6623774"/>
            <a:ext cx="79208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CAP DATA - Présentation </a:t>
            </a:r>
            <a:r>
              <a:rPr lang="fr-FR" sz="1100" b="1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AllDB</a:t>
            </a:r>
            <a:r>
              <a:rPr lang="en-US" sz="11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© 2019</a:t>
            </a:r>
            <a:endParaRPr lang="fr-FR" sz="1100" b="1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A31DB60C-00F2-42EC-817E-5C2A59C8FADD}"/>
              </a:ext>
            </a:extLst>
          </p:cNvPr>
          <p:cNvSpPr txBox="1">
            <a:spLocks/>
          </p:cNvSpPr>
          <p:nvPr/>
        </p:nvSpPr>
        <p:spPr>
          <a:xfrm>
            <a:off x="2843808" y="375348"/>
            <a:ext cx="6192688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7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Minikube</a:t>
            </a:r>
            <a:r>
              <a:rPr lang="fr-FR" sz="20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prérequis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F66B0C0-C214-7563-D654-B9BBBFDDBF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492" y="1772816"/>
            <a:ext cx="7635902" cy="45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215239"/>
      </p:ext>
    </p:extLst>
  </p:cSld>
  <p:clrMapOvr>
    <a:masterClrMapping/>
  </p:clrMapOvr>
  <p:transition spd="slow" advClick="0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space réservé du contenu 2"/>
          <p:cNvSpPr>
            <a:spLocks noGrp="1"/>
          </p:cNvSpPr>
          <p:nvPr>
            <p:ph idx="1"/>
          </p:nvPr>
        </p:nvSpPr>
        <p:spPr>
          <a:xfrm>
            <a:off x="410680" y="1772816"/>
            <a:ext cx="8268026" cy="4400353"/>
          </a:xfrm>
        </p:spPr>
        <p:txBody>
          <a:bodyPr>
            <a:normAutofit/>
          </a:bodyPr>
          <a:lstStyle/>
          <a:p>
            <a:pPr marL="0" indent="0">
              <a:spcBef>
                <a:spcPts val="800"/>
              </a:spcBef>
              <a:buNone/>
              <a:defRPr/>
            </a:pPr>
            <a:endParaRPr lang="fr-FR" sz="1600" b="1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r>
              <a:rPr lang="fr-FR" sz="1600" b="1" dirty="0"/>
              <a:t>Présentation Containerisation</a:t>
            </a:r>
            <a:endParaRPr lang="fr-FR" sz="1400" i="1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1600" b="1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r>
              <a:rPr lang="fr-FR" sz="1600" b="1" dirty="0" err="1"/>
              <a:t>Kubernetes</a:t>
            </a:r>
            <a:endParaRPr lang="fr-FR" sz="1400" i="1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1600" b="1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r>
              <a:rPr lang="fr-FR" sz="1600" b="1" dirty="0"/>
              <a:t>Les prérequis</a:t>
            </a:r>
            <a:endParaRPr lang="fr-FR" sz="1400" i="1" dirty="0"/>
          </a:p>
          <a:p>
            <a:pPr marL="0" indent="0">
              <a:spcBef>
                <a:spcPts val="800"/>
              </a:spcBef>
              <a:buNone/>
              <a:defRPr/>
            </a:pPr>
            <a:endParaRPr lang="fr-FR" sz="1600" b="1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r>
              <a:rPr lang="fr-FR" sz="1600" b="1" dirty="0"/>
              <a:t>Installation </a:t>
            </a:r>
            <a:r>
              <a:rPr lang="fr-FR" sz="1600" b="1" dirty="0" err="1"/>
              <a:t>Minikube</a:t>
            </a:r>
            <a:endParaRPr lang="fr-FR" sz="1600" b="1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1600" b="1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r>
              <a:rPr lang="fr-FR" sz="1600" b="1" dirty="0"/>
              <a:t>Déployer PostgreSQL</a:t>
            </a:r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1600" b="1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r>
              <a:rPr lang="fr-FR" sz="1600" b="1" dirty="0"/>
              <a:t>Exploitation</a:t>
            </a:r>
            <a:endParaRPr lang="fr-FR" sz="15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2771800" y="403717"/>
            <a:ext cx="6192688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700000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0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5576" y="6623774"/>
            <a:ext cx="79208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CAP DATA - Présentation </a:t>
            </a:r>
            <a:r>
              <a:rPr lang="fr-FR" sz="1100" b="1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AllDB</a:t>
            </a:r>
            <a:r>
              <a:rPr lang="en-US" sz="11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© 2019</a:t>
            </a:r>
            <a:endParaRPr lang="fr-FR" sz="1100" b="1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990E0D-542C-080B-2989-22AAAF40BE0B}"/>
              </a:ext>
            </a:extLst>
          </p:cNvPr>
          <p:cNvSpPr txBox="1">
            <a:spLocks/>
          </p:cNvSpPr>
          <p:nvPr/>
        </p:nvSpPr>
        <p:spPr>
          <a:xfrm>
            <a:off x="3203848" y="403717"/>
            <a:ext cx="6192688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7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sz="2000" b="1" i="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olution </a:t>
            </a:r>
            <a:r>
              <a:rPr lang="fr-FR" sz="2000" b="1" i="0" dirty="0" err="1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Kubernetes</a:t>
            </a:r>
            <a:r>
              <a:rPr lang="fr-FR" sz="2000" b="1" i="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locale </a:t>
            </a:r>
            <a:r>
              <a:rPr lang="fr-FR" sz="2000" b="1" i="0" dirty="0" err="1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Minikube</a:t>
            </a:r>
            <a:endParaRPr lang="fr-FR" sz="2000" b="1" i="0" dirty="0">
              <a:solidFill>
                <a:schemeClr val="bg1">
                  <a:lumMod val="6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0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1493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space réservé du contenu 2"/>
          <p:cNvSpPr>
            <a:spLocks noGrp="1"/>
          </p:cNvSpPr>
          <p:nvPr>
            <p:ph idx="1"/>
          </p:nvPr>
        </p:nvSpPr>
        <p:spPr>
          <a:xfrm>
            <a:off x="179512" y="979717"/>
            <a:ext cx="8268026" cy="5231606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16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1800" b="1" dirty="0"/>
          </a:p>
          <a:p>
            <a:pPr marL="0" indent="0">
              <a:spcBef>
                <a:spcPts val="800"/>
              </a:spcBef>
              <a:buNone/>
              <a:defRPr/>
            </a:pPr>
            <a:endParaRPr lang="fr-FR" sz="1800" b="1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1800" b="1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1800" b="1" dirty="0"/>
          </a:p>
          <a:p>
            <a:pPr algn="ctr">
              <a:spcBef>
                <a:spcPts val="800"/>
              </a:spcBef>
              <a:buBlip>
                <a:blip r:embed="rId2"/>
              </a:buBlip>
              <a:defRPr/>
            </a:pPr>
            <a:r>
              <a:rPr lang="fr-FR" sz="5400" dirty="0"/>
              <a:t>Installation </a:t>
            </a:r>
            <a:r>
              <a:rPr lang="fr-FR" sz="5400" dirty="0" err="1"/>
              <a:t>Minikube</a:t>
            </a:r>
            <a:endParaRPr lang="fr-FR" sz="5400" dirty="0"/>
          </a:p>
          <a:p>
            <a:pPr algn="ctr">
              <a:spcBef>
                <a:spcPts val="800"/>
              </a:spcBef>
              <a:buBlip>
                <a:blip r:embed="rId2"/>
              </a:buBlip>
              <a:defRPr/>
            </a:pPr>
            <a:endParaRPr lang="fr-FR" sz="54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1800" b="1" dirty="0"/>
          </a:p>
          <a:p>
            <a:pPr marL="0" indent="0">
              <a:spcBef>
                <a:spcPts val="800"/>
              </a:spcBef>
              <a:buNone/>
              <a:defRPr/>
            </a:pPr>
            <a:endParaRPr lang="fr-FR" sz="1800" b="1" dirty="0"/>
          </a:p>
          <a:p>
            <a:pPr marL="0" indent="0">
              <a:spcBef>
                <a:spcPts val="800"/>
              </a:spcBef>
              <a:buNone/>
              <a:defRPr/>
            </a:pPr>
            <a:endParaRPr lang="fr-FR" sz="1800" b="1" dirty="0"/>
          </a:p>
          <a:p>
            <a:pPr marL="0" indent="0">
              <a:spcBef>
                <a:spcPts val="800"/>
              </a:spcBef>
              <a:buNone/>
              <a:defRPr/>
            </a:pPr>
            <a:endParaRPr lang="fr-FR" sz="1800" b="1" dirty="0"/>
          </a:p>
        </p:txBody>
      </p:sp>
      <p:sp>
        <p:nvSpPr>
          <p:cNvPr id="4" name="Rectangle 3"/>
          <p:cNvSpPr/>
          <p:nvPr/>
        </p:nvSpPr>
        <p:spPr>
          <a:xfrm>
            <a:off x="755576" y="6623774"/>
            <a:ext cx="79208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CAP DATA - Présentation </a:t>
            </a:r>
            <a:r>
              <a:rPr lang="fr-FR" sz="1100" b="1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AllDB</a:t>
            </a:r>
            <a:r>
              <a:rPr lang="en-US" sz="11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© 2019</a:t>
            </a:r>
            <a:endParaRPr lang="fr-FR" sz="1100" b="1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E5A0353-8A07-6B0C-CDE0-2EA6A6E87765}"/>
              </a:ext>
            </a:extLst>
          </p:cNvPr>
          <p:cNvSpPr txBox="1">
            <a:spLocks/>
          </p:cNvSpPr>
          <p:nvPr/>
        </p:nvSpPr>
        <p:spPr>
          <a:xfrm>
            <a:off x="3203848" y="403717"/>
            <a:ext cx="6192688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7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sz="2000" b="1" i="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olution </a:t>
            </a:r>
            <a:r>
              <a:rPr lang="fr-FR" sz="2000" b="1" i="0" dirty="0" err="1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Kubernetes</a:t>
            </a:r>
            <a:r>
              <a:rPr lang="fr-FR" sz="2000" b="1" i="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locale </a:t>
            </a:r>
            <a:r>
              <a:rPr lang="fr-FR" sz="2000" b="1" i="0" dirty="0" err="1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Minikube</a:t>
            </a:r>
            <a:endParaRPr lang="fr-FR" sz="2000" b="1" i="0" dirty="0">
              <a:solidFill>
                <a:schemeClr val="bg1">
                  <a:lumMod val="6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0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0443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space réservé du contenu 2"/>
          <p:cNvSpPr>
            <a:spLocks noGrp="1"/>
          </p:cNvSpPr>
          <p:nvPr>
            <p:ph idx="1"/>
          </p:nvPr>
        </p:nvSpPr>
        <p:spPr>
          <a:xfrm>
            <a:off x="408430" y="1215286"/>
            <a:ext cx="8268026" cy="5231606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19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r>
              <a:rPr lang="fr-FR" sz="2200" dirty="0"/>
              <a:t>Télécharger le binaire et installer dans répertoire des binaires</a:t>
            </a:r>
          </a:p>
          <a:p>
            <a:pPr marL="457200" lvl="1" indent="0">
              <a:spcBef>
                <a:spcPts val="800"/>
              </a:spcBef>
              <a:buNone/>
              <a:defRPr/>
            </a:pPr>
            <a:endParaRPr lang="fr-FR" sz="1800" dirty="0"/>
          </a:p>
          <a:p>
            <a:pPr marL="457200" lvl="1" indent="0">
              <a:spcBef>
                <a:spcPts val="800"/>
              </a:spcBef>
              <a:buNone/>
              <a:defRPr/>
            </a:pPr>
            <a:endParaRPr lang="fr-FR" sz="18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 marL="0" indent="0">
              <a:spcBef>
                <a:spcPts val="800"/>
              </a:spcBef>
              <a:buNone/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r>
              <a:rPr lang="fr-FR" sz="2200" dirty="0"/>
              <a:t>Installation avec un compte autre que « root »</a:t>
            </a:r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 marL="914400" lvl="2" indent="0">
              <a:spcBef>
                <a:spcPts val="800"/>
              </a:spcBef>
              <a:buNone/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 marL="0" indent="0">
              <a:buNone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5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5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500" dirty="0"/>
          </a:p>
          <a:p>
            <a:pPr marL="0" indent="0">
              <a:spcBef>
                <a:spcPts val="800"/>
              </a:spcBef>
              <a:buNone/>
              <a:defRPr/>
            </a:pPr>
            <a:endParaRPr lang="fr-FR" sz="19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2771800" y="403717"/>
            <a:ext cx="6192688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700000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0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5576" y="6623774"/>
            <a:ext cx="79208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CAP DATA - Présentation </a:t>
            </a:r>
            <a:r>
              <a:rPr lang="fr-FR" sz="1100" b="1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AllDB</a:t>
            </a:r>
            <a:r>
              <a:rPr lang="en-US" sz="11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© 2019</a:t>
            </a:r>
            <a:endParaRPr lang="fr-FR" sz="1100" b="1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A31DB60C-00F2-42EC-817E-5C2A59C8FADD}"/>
              </a:ext>
            </a:extLst>
          </p:cNvPr>
          <p:cNvSpPr txBox="1">
            <a:spLocks/>
          </p:cNvSpPr>
          <p:nvPr/>
        </p:nvSpPr>
        <p:spPr>
          <a:xfrm>
            <a:off x="2843808" y="375348"/>
            <a:ext cx="6192688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7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Minikube</a:t>
            </a:r>
            <a:r>
              <a:rPr lang="fr-FR" sz="20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installation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0FF1114-DA11-4502-8662-BA44192423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514" y="2480729"/>
            <a:ext cx="8405588" cy="77730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390EBA0-2DB0-4B95-F70E-E2ED68B6D7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578" y="4408497"/>
            <a:ext cx="5372566" cy="70110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F4B1FCD-F017-06A8-FC66-6C60A22E88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013" y="5419246"/>
            <a:ext cx="8809483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42617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space réservé du contenu 2"/>
          <p:cNvSpPr>
            <a:spLocks noGrp="1"/>
          </p:cNvSpPr>
          <p:nvPr>
            <p:ph idx="1"/>
          </p:nvPr>
        </p:nvSpPr>
        <p:spPr>
          <a:xfrm>
            <a:off x="408430" y="1215286"/>
            <a:ext cx="8268026" cy="5231606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19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r>
              <a:rPr lang="fr-FR" sz="2200" dirty="0"/>
              <a:t>1</a:t>
            </a:r>
            <a:r>
              <a:rPr lang="fr-FR" sz="2200" baseline="30000" dirty="0"/>
              <a:t>e</a:t>
            </a:r>
            <a:r>
              <a:rPr lang="fr-FR" sz="2200" dirty="0"/>
              <a:t> lancement</a:t>
            </a:r>
          </a:p>
          <a:p>
            <a:pPr marL="457200" lvl="1" indent="0">
              <a:spcBef>
                <a:spcPts val="800"/>
              </a:spcBef>
              <a:buNone/>
              <a:defRPr/>
            </a:pPr>
            <a:endParaRPr lang="fr-FR" sz="1800" dirty="0"/>
          </a:p>
          <a:p>
            <a:pPr marL="457200" lvl="1" indent="0">
              <a:spcBef>
                <a:spcPts val="800"/>
              </a:spcBef>
              <a:buNone/>
              <a:defRPr/>
            </a:pPr>
            <a:endParaRPr lang="fr-FR" sz="18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 marL="0" indent="0">
              <a:spcBef>
                <a:spcPts val="800"/>
              </a:spcBef>
              <a:buNone/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 marL="914400" lvl="2" indent="0">
              <a:spcBef>
                <a:spcPts val="800"/>
              </a:spcBef>
              <a:buNone/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 marL="0" indent="0">
              <a:buNone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5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5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500" dirty="0"/>
          </a:p>
          <a:p>
            <a:pPr marL="0" indent="0">
              <a:spcBef>
                <a:spcPts val="800"/>
              </a:spcBef>
              <a:buNone/>
              <a:defRPr/>
            </a:pPr>
            <a:endParaRPr lang="fr-FR" sz="19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2771800" y="403717"/>
            <a:ext cx="6192688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700000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0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5576" y="6623774"/>
            <a:ext cx="79208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CAP DATA - Présentation </a:t>
            </a:r>
            <a:r>
              <a:rPr lang="fr-FR" sz="1100" b="1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AllDB</a:t>
            </a:r>
            <a:r>
              <a:rPr lang="en-US" sz="11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© 2019</a:t>
            </a:r>
            <a:endParaRPr lang="fr-FR" sz="1100" b="1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A31DB60C-00F2-42EC-817E-5C2A59C8FADD}"/>
              </a:ext>
            </a:extLst>
          </p:cNvPr>
          <p:cNvSpPr txBox="1">
            <a:spLocks/>
          </p:cNvSpPr>
          <p:nvPr/>
        </p:nvSpPr>
        <p:spPr>
          <a:xfrm>
            <a:off x="2843808" y="375348"/>
            <a:ext cx="6192688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7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Minikube</a:t>
            </a:r>
            <a:r>
              <a:rPr lang="fr-FR" sz="20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installation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B4C11BC-15F7-0034-50E8-FC6AC2322C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275" y="2443702"/>
            <a:ext cx="8649450" cy="40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334266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space réservé du contenu 2"/>
          <p:cNvSpPr>
            <a:spLocks noGrp="1"/>
          </p:cNvSpPr>
          <p:nvPr>
            <p:ph idx="1"/>
          </p:nvPr>
        </p:nvSpPr>
        <p:spPr>
          <a:xfrm>
            <a:off x="408430" y="1215286"/>
            <a:ext cx="8268026" cy="5231606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19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r>
              <a:rPr lang="fr-FR" sz="2200" dirty="0"/>
              <a:t> Lancements suivants (pas d’option –driver)</a:t>
            </a:r>
          </a:p>
          <a:p>
            <a:pPr marL="457200" lvl="1" indent="0">
              <a:spcBef>
                <a:spcPts val="800"/>
              </a:spcBef>
              <a:buNone/>
              <a:defRPr/>
            </a:pPr>
            <a:endParaRPr lang="fr-FR" sz="1800" dirty="0"/>
          </a:p>
          <a:p>
            <a:pPr marL="457200" lvl="1" indent="0">
              <a:spcBef>
                <a:spcPts val="800"/>
              </a:spcBef>
              <a:buNone/>
              <a:defRPr/>
            </a:pPr>
            <a:endParaRPr lang="fr-FR" sz="18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 marL="0" indent="0">
              <a:spcBef>
                <a:spcPts val="800"/>
              </a:spcBef>
              <a:buNone/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 marL="914400" lvl="2" indent="0">
              <a:spcBef>
                <a:spcPts val="800"/>
              </a:spcBef>
              <a:buNone/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 marL="0" indent="0">
              <a:buNone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5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5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500" dirty="0"/>
          </a:p>
          <a:p>
            <a:pPr marL="0" indent="0">
              <a:spcBef>
                <a:spcPts val="800"/>
              </a:spcBef>
              <a:buNone/>
              <a:defRPr/>
            </a:pPr>
            <a:endParaRPr lang="fr-FR" sz="19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2771800" y="403717"/>
            <a:ext cx="6192688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700000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0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5576" y="6623774"/>
            <a:ext cx="79208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CAP DATA - Présentation </a:t>
            </a:r>
            <a:r>
              <a:rPr lang="fr-FR" sz="1100" b="1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AllDB</a:t>
            </a:r>
            <a:r>
              <a:rPr lang="en-US" sz="11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© 2019</a:t>
            </a:r>
            <a:endParaRPr lang="fr-FR" sz="1100" b="1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A31DB60C-00F2-42EC-817E-5C2A59C8FADD}"/>
              </a:ext>
            </a:extLst>
          </p:cNvPr>
          <p:cNvSpPr txBox="1">
            <a:spLocks/>
          </p:cNvSpPr>
          <p:nvPr/>
        </p:nvSpPr>
        <p:spPr>
          <a:xfrm>
            <a:off x="2843808" y="375348"/>
            <a:ext cx="6192688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7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Minikube</a:t>
            </a:r>
            <a:r>
              <a:rPr lang="fr-FR" sz="20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installation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D85D39E-7ED6-B429-FB5A-621DC568EB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046" y="2252593"/>
            <a:ext cx="8702794" cy="340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687295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space réservé du contenu 2"/>
          <p:cNvSpPr>
            <a:spLocks noGrp="1"/>
          </p:cNvSpPr>
          <p:nvPr>
            <p:ph idx="1"/>
          </p:nvPr>
        </p:nvSpPr>
        <p:spPr>
          <a:xfrm>
            <a:off x="408430" y="1215286"/>
            <a:ext cx="8268026" cy="5231606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19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r>
              <a:rPr lang="fr-FR" sz="2200" dirty="0"/>
              <a:t>Vérifier l’état de la virtualisation</a:t>
            </a:r>
          </a:p>
          <a:p>
            <a:pPr marL="457200" lvl="1" indent="0">
              <a:spcBef>
                <a:spcPts val="800"/>
              </a:spcBef>
              <a:buNone/>
              <a:defRPr/>
            </a:pPr>
            <a:endParaRPr lang="fr-FR" sz="1800" dirty="0"/>
          </a:p>
          <a:p>
            <a:pPr marL="457200" lvl="1" indent="0">
              <a:spcBef>
                <a:spcPts val="800"/>
              </a:spcBef>
              <a:buNone/>
              <a:defRPr/>
            </a:pPr>
            <a:endParaRPr lang="fr-FR" sz="18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 marL="0" indent="0">
              <a:spcBef>
                <a:spcPts val="800"/>
              </a:spcBef>
              <a:buNone/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 marL="914400" lvl="2" indent="0">
              <a:spcBef>
                <a:spcPts val="800"/>
              </a:spcBef>
              <a:buNone/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 marL="0" indent="0">
              <a:buNone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5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5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500" dirty="0"/>
          </a:p>
          <a:p>
            <a:pPr marL="0" indent="0">
              <a:spcBef>
                <a:spcPts val="800"/>
              </a:spcBef>
              <a:buNone/>
              <a:defRPr/>
            </a:pPr>
            <a:endParaRPr lang="fr-FR" sz="19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2771800" y="403717"/>
            <a:ext cx="6192688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700000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0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5576" y="6623774"/>
            <a:ext cx="79208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CAP DATA - Présentation </a:t>
            </a:r>
            <a:r>
              <a:rPr lang="fr-FR" sz="1100" b="1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AllDB</a:t>
            </a:r>
            <a:r>
              <a:rPr lang="en-US" sz="11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© 2019</a:t>
            </a:r>
            <a:endParaRPr lang="fr-FR" sz="1100" b="1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A31DB60C-00F2-42EC-817E-5C2A59C8FADD}"/>
              </a:ext>
            </a:extLst>
          </p:cNvPr>
          <p:cNvSpPr txBox="1">
            <a:spLocks/>
          </p:cNvSpPr>
          <p:nvPr/>
        </p:nvSpPr>
        <p:spPr>
          <a:xfrm>
            <a:off x="2843808" y="375348"/>
            <a:ext cx="6192688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7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Minikube</a:t>
            </a:r>
            <a:r>
              <a:rPr lang="fr-FR" sz="20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installation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3B54746-C890-2FCA-F71D-A2B2D938A6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430" y="2420888"/>
            <a:ext cx="6416596" cy="116596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1ADAAB1-FF56-F93E-E6DB-31AA6B65FC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9912" y="4132873"/>
            <a:ext cx="4686706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989128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space réservé du contenu 2"/>
          <p:cNvSpPr>
            <a:spLocks noGrp="1"/>
          </p:cNvSpPr>
          <p:nvPr>
            <p:ph idx="1"/>
          </p:nvPr>
        </p:nvSpPr>
        <p:spPr>
          <a:xfrm>
            <a:off x="179512" y="979717"/>
            <a:ext cx="8268026" cy="5231606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16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1800" b="1" dirty="0"/>
          </a:p>
          <a:p>
            <a:pPr marL="0" indent="0">
              <a:spcBef>
                <a:spcPts val="800"/>
              </a:spcBef>
              <a:buNone/>
              <a:defRPr/>
            </a:pPr>
            <a:endParaRPr lang="fr-FR" sz="1800" b="1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1800" b="1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1800" b="1" dirty="0"/>
          </a:p>
          <a:p>
            <a:pPr algn="ctr">
              <a:spcBef>
                <a:spcPts val="800"/>
              </a:spcBef>
              <a:buBlip>
                <a:blip r:embed="rId2"/>
              </a:buBlip>
              <a:defRPr/>
            </a:pPr>
            <a:r>
              <a:rPr lang="fr-FR" sz="5400" dirty="0"/>
              <a:t>Déployer PostgreSQL</a:t>
            </a:r>
          </a:p>
          <a:p>
            <a:pPr algn="ctr">
              <a:spcBef>
                <a:spcPts val="800"/>
              </a:spcBef>
              <a:buBlip>
                <a:blip r:embed="rId2"/>
              </a:buBlip>
              <a:defRPr/>
            </a:pPr>
            <a:r>
              <a:rPr lang="fr-FR" sz="5400" dirty="0" err="1"/>
              <a:t>helm</a:t>
            </a:r>
            <a:endParaRPr lang="fr-FR" sz="5400" dirty="0"/>
          </a:p>
          <a:p>
            <a:pPr algn="ctr">
              <a:spcBef>
                <a:spcPts val="800"/>
              </a:spcBef>
              <a:buBlip>
                <a:blip r:embed="rId2"/>
              </a:buBlip>
              <a:defRPr/>
            </a:pPr>
            <a:endParaRPr lang="fr-FR" sz="54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1800" b="1" dirty="0"/>
          </a:p>
          <a:p>
            <a:pPr marL="0" indent="0">
              <a:spcBef>
                <a:spcPts val="800"/>
              </a:spcBef>
              <a:buNone/>
              <a:defRPr/>
            </a:pPr>
            <a:endParaRPr lang="fr-FR" sz="1800" b="1" dirty="0"/>
          </a:p>
          <a:p>
            <a:pPr marL="0" indent="0">
              <a:spcBef>
                <a:spcPts val="800"/>
              </a:spcBef>
              <a:buNone/>
              <a:defRPr/>
            </a:pPr>
            <a:endParaRPr lang="fr-FR" sz="1800" b="1" dirty="0"/>
          </a:p>
          <a:p>
            <a:pPr marL="0" indent="0">
              <a:spcBef>
                <a:spcPts val="800"/>
              </a:spcBef>
              <a:buNone/>
              <a:defRPr/>
            </a:pPr>
            <a:endParaRPr lang="fr-FR" sz="1800" b="1" dirty="0"/>
          </a:p>
        </p:txBody>
      </p:sp>
      <p:sp>
        <p:nvSpPr>
          <p:cNvPr id="4" name="Rectangle 3"/>
          <p:cNvSpPr/>
          <p:nvPr/>
        </p:nvSpPr>
        <p:spPr>
          <a:xfrm>
            <a:off x="755576" y="6623774"/>
            <a:ext cx="79208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CAP DATA - Présentation </a:t>
            </a:r>
            <a:r>
              <a:rPr lang="fr-FR" sz="1100" b="1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AllDB</a:t>
            </a:r>
            <a:r>
              <a:rPr lang="en-US" sz="11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© 2019</a:t>
            </a:r>
            <a:endParaRPr lang="fr-FR" sz="1100" b="1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E5A0353-8A07-6B0C-CDE0-2EA6A6E87765}"/>
              </a:ext>
            </a:extLst>
          </p:cNvPr>
          <p:cNvSpPr txBox="1">
            <a:spLocks/>
          </p:cNvSpPr>
          <p:nvPr/>
        </p:nvSpPr>
        <p:spPr>
          <a:xfrm>
            <a:off x="3203848" y="403717"/>
            <a:ext cx="6192688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7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sz="2000" b="1" i="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olution </a:t>
            </a:r>
            <a:r>
              <a:rPr lang="fr-FR" sz="2000" b="1" i="0" dirty="0" err="1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Kubernetes</a:t>
            </a:r>
            <a:r>
              <a:rPr lang="fr-FR" sz="2000" b="1" i="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locale </a:t>
            </a:r>
            <a:r>
              <a:rPr lang="fr-FR" sz="2000" b="1" i="0" dirty="0" err="1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Minikube</a:t>
            </a:r>
            <a:endParaRPr lang="fr-FR" sz="2000" b="1" i="0" dirty="0">
              <a:solidFill>
                <a:schemeClr val="bg1">
                  <a:lumMod val="6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0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4992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space réservé du contenu 2"/>
          <p:cNvSpPr>
            <a:spLocks noGrp="1"/>
          </p:cNvSpPr>
          <p:nvPr>
            <p:ph idx="1"/>
          </p:nvPr>
        </p:nvSpPr>
        <p:spPr>
          <a:xfrm>
            <a:off x="408430" y="1215286"/>
            <a:ext cx="8268026" cy="5231606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19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r>
              <a:rPr lang="fr-FR" sz="2200" dirty="0"/>
              <a:t>Source dans les dépôts </a:t>
            </a:r>
            <a:r>
              <a:rPr lang="fr-FR" sz="2200" dirty="0" err="1"/>
              <a:t>Bitnami</a:t>
            </a:r>
            <a:r>
              <a:rPr lang="fr-FR" sz="2200" dirty="0"/>
              <a:t> -&gt; </a:t>
            </a:r>
            <a:r>
              <a:rPr lang="fr-FR" sz="1600" dirty="0">
                <a:hlinkClick r:id="rId3"/>
              </a:rPr>
              <a:t>https://charts.bitnami.com/bitnami</a:t>
            </a:r>
            <a:r>
              <a:rPr lang="fr-FR" sz="1600" dirty="0"/>
              <a:t>.</a:t>
            </a:r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r>
              <a:rPr lang="fr-FR" sz="1800" dirty="0"/>
              <a:t>Utilisation de « </a:t>
            </a:r>
            <a:r>
              <a:rPr lang="fr-FR" sz="1800" dirty="0" err="1"/>
              <a:t>helm</a:t>
            </a:r>
            <a:r>
              <a:rPr lang="fr-FR" sz="1800" dirty="0"/>
              <a:t> »</a:t>
            </a:r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r>
              <a:rPr lang="fr-FR" sz="1800" dirty="0"/>
              <a:t>Chercher les versions de PostgreSQL</a:t>
            </a:r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800" dirty="0"/>
          </a:p>
          <a:p>
            <a:pPr marL="457200" lvl="1" indent="0">
              <a:spcBef>
                <a:spcPts val="800"/>
              </a:spcBef>
              <a:buNone/>
              <a:defRPr/>
            </a:pPr>
            <a:endParaRPr lang="fr-FR" sz="1800" dirty="0"/>
          </a:p>
          <a:p>
            <a:pPr marL="457200" lvl="1" indent="0">
              <a:spcBef>
                <a:spcPts val="800"/>
              </a:spcBef>
              <a:buNone/>
              <a:defRPr/>
            </a:pPr>
            <a:endParaRPr lang="fr-FR" sz="18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 marL="0" indent="0">
              <a:spcBef>
                <a:spcPts val="800"/>
              </a:spcBef>
              <a:buNone/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 marL="914400" lvl="2" indent="0">
              <a:spcBef>
                <a:spcPts val="800"/>
              </a:spcBef>
              <a:buNone/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 marL="0" indent="0">
              <a:buNone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5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5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500" dirty="0"/>
          </a:p>
          <a:p>
            <a:pPr marL="0" indent="0">
              <a:spcBef>
                <a:spcPts val="800"/>
              </a:spcBef>
              <a:buNone/>
              <a:defRPr/>
            </a:pPr>
            <a:endParaRPr lang="fr-FR" sz="19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2771800" y="403717"/>
            <a:ext cx="6192688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700000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0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5576" y="6623774"/>
            <a:ext cx="79208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CAP DATA - Présentation </a:t>
            </a:r>
            <a:r>
              <a:rPr lang="fr-FR" sz="1100" b="1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AllDB</a:t>
            </a:r>
            <a:r>
              <a:rPr lang="en-US" sz="11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© 2019</a:t>
            </a:r>
            <a:endParaRPr lang="fr-FR" sz="1100" b="1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A31DB60C-00F2-42EC-817E-5C2A59C8FADD}"/>
              </a:ext>
            </a:extLst>
          </p:cNvPr>
          <p:cNvSpPr txBox="1">
            <a:spLocks/>
          </p:cNvSpPr>
          <p:nvPr/>
        </p:nvSpPr>
        <p:spPr>
          <a:xfrm>
            <a:off x="2843808" y="375348"/>
            <a:ext cx="6192688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7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Minikube</a:t>
            </a:r>
            <a:r>
              <a:rPr lang="fr-FR" sz="20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installation PostgreSQL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F17F768-DEB7-49E3-A5B7-A721E9D772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027" y="2670603"/>
            <a:ext cx="6569009" cy="86113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6A2365D-1A87-F8EE-4C60-4BA8B6EF08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652" y="4619553"/>
            <a:ext cx="8862828" cy="127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105639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space réservé du contenu 2"/>
          <p:cNvSpPr>
            <a:spLocks noGrp="1"/>
          </p:cNvSpPr>
          <p:nvPr>
            <p:ph idx="1"/>
          </p:nvPr>
        </p:nvSpPr>
        <p:spPr>
          <a:xfrm>
            <a:off x="408430" y="1215286"/>
            <a:ext cx="8268026" cy="5231606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19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r>
              <a:rPr lang="fr-FR" sz="2200" dirty="0"/>
              <a:t>Déployer par exemple, la version 15.2 PostgreSQL</a:t>
            </a:r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16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800" dirty="0"/>
          </a:p>
          <a:p>
            <a:pPr marL="457200" lvl="1" indent="0">
              <a:spcBef>
                <a:spcPts val="800"/>
              </a:spcBef>
              <a:buNone/>
              <a:defRPr/>
            </a:pPr>
            <a:endParaRPr lang="fr-FR" sz="1800" dirty="0"/>
          </a:p>
          <a:p>
            <a:pPr marL="457200" lvl="1" indent="0">
              <a:spcBef>
                <a:spcPts val="800"/>
              </a:spcBef>
              <a:buNone/>
              <a:defRPr/>
            </a:pPr>
            <a:endParaRPr lang="fr-FR" sz="18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 marL="0" indent="0">
              <a:spcBef>
                <a:spcPts val="800"/>
              </a:spcBef>
              <a:buNone/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 marL="914400" lvl="2" indent="0">
              <a:spcBef>
                <a:spcPts val="800"/>
              </a:spcBef>
              <a:buNone/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 marL="0" indent="0">
              <a:buNone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5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5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500" dirty="0"/>
          </a:p>
          <a:p>
            <a:pPr marL="0" indent="0">
              <a:spcBef>
                <a:spcPts val="800"/>
              </a:spcBef>
              <a:buNone/>
              <a:defRPr/>
            </a:pPr>
            <a:endParaRPr lang="fr-FR" sz="19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2771800" y="403717"/>
            <a:ext cx="6192688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700000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0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5576" y="6623774"/>
            <a:ext cx="79208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CAP DATA - Présentation </a:t>
            </a:r>
            <a:r>
              <a:rPr lang="fr-FR" sz="1100" b="1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AllDB</a:t>
            </a:r>
            <a:r>
              <a:rPr lang="en-US" sz="11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© 2019</a:t>
            </a:r>
            <a:endParaRPr lang="fr-FR" sz="1100" b="1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A31DB60C-00F2-42EC-817E-5C2A59C8FADD}"/>
              </a:ext>
            </a:extLst>
          </p:cNvPr>
          <p:cNvSpPr txBox="1">
            <a:spLocks/>
          </p:cNvSpPr>
          <p:nvPr/>
        </p:nvSpPr>
        <p:spPr>
          <a:xfrm>
            <a:off x="2843808" y="375348"/>
            <a:ext cx="6192688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7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Minikube</a:t>
            </a:r>
            <a:r>
              <a:rPr lang="fr-FR" sz="20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installation PostgreSQL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BB8553A-64D4-9859-274C-899CAA068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120" y="2060848"/>
            <a:ext cx="8763759" cy="448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429261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space réservé du contenu 2"/>
          <p:cNvSpPr>
            <a:spLocks noGrp="1"/>
          </p:cNvSpPr>
          <p:nvPr>
            <p:ph idx="1"/>
          </p:nvPr>
        </p:nvSpPr>
        <p:spPr>
          <a:xfrm>
            <a:off x="408430" y="1215286"/>
            <a:ext cx="8268026" cy="5231606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19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r>
              <a:rPr lang="fr-FR" sz="2200" dirty="0"/>
              <a:t>Vérifier le déploiement dans le repository</a:t>
            </a:r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16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r>
              <a:rPr lang="fr-FR" sz="1800" dirty="0"/>
              <a:t>Puis avec l’outil </a:t>
            </a:r>
            <a:r>
              <a:rPr lang="fr-FR" sz="1800" dirty="0" err="1"/>
              <a:t>kubectl</a:t>
            </a: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800" dirty="0"/>
          </a:p>
          <a:p>
            <a:pPr marL="457200" lvl="1" indent="0">
              <a:spcBef>
                <a:spcPts val="800"/>
              </a:spcBef>
              <a:buNone/>
              <a:defRPr/>
            </a:pPr>
            <a:endParaRPr lang="fr-FR" sz="1800" dirty="0"/>
          </a:p>
          <a:p>
            <a:pPr marL="457200" lvl="1" indent="0">
              <a:spcBef>
                <a:spcPts val="800"/>
              </a:spcBef>
              <a:buNone/>
              <a:defRPr/>
            </a:pPr>
            <a:endParaRPr lang="fr-FR" sz="18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 marL="0" indent="0">
              <a:spcBef>
                <a:spcPts val="800"/>
              </a:spcBef>
              <a:buNone/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 marL="914400" lvl="2" indent="0">
              <a:spcBef>
                <a:spcPts val="800"/>
              </a:spcBef>
              <a:buNone/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 marL="0" indent="0">
              <a:buNone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5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5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500" dirty="0"/>
          </a:p>
          <a:p>
            <a:pPr marL="0" indent="0">
              <a:spcBef>
                <a:spcPts val="800"/>
              </a:spcBef>
              <a:buNone/>
              <a:defRPr/>
            </a:pPr>
            <a:endParaRPr lang="fr-FR" sz="19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2771800" y="403717"/>
            <a:ext cx="6192688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700000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0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5576" y="6623774"/>
            <a:ext cx="79208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CAP DATA - Présentation </a:t>
            </a:r>
            <a:r>
              <a:rPr lang="fr-FR" sz="1100" b="1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AllDB</a:t>
            </a:r>
            <a:r>
              <a:rPr lang="en-US" sz="11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© 2019</a:t>
            </a:r>
            <a:endParaRPr lang="fr-FR" sz="1100" b="1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A31DB60C-00F2-42EC-817E-5C2A59C8FADD}"/>
              </a:ext>
            </a:extLst>
          </p:cNvPr>
          <p:cNvSpPr txBox="1">
            <a:spLocks/>
          </p:cNvSpPr>
          <p:nvPr/>
        </p:nvSpPr>
        <p:spPr>
          <a:xfrm>
            <a:off x="2843808" y="375348"/>
            <a:ext cx="6192688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7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Minikube</a:t>
            </a:r>
            <a:r>
              <a:rPr lang="fr-FR" sz="20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installation PostgreSQL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5495020-BB30-7B43-F3DF-16DDEED48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55" y="2315716"/>
            <a:ext cx="8801863" cy="99068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01CEEAD-F601-4E59-7247-E075FDF1EC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234" y="4149080"/>
            <a:ext cx="7826418" cy="186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850907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space réservé du contenu 2"/>
          <p:cNvSpPr>
            <a:spLocks noGrp="1"/>
          </p:cNvSpPr>
          <p:nvPr>
            <p:ph idx="1"/>
          </p:nvPr>
        </p:nvSpPr>
        <p:spPr>
          <a:xfrm>
            <a:off x="408430" y="1215286"/>
            <a:ext cx="8268026" cy="5231606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19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r>
              <a:rPr lang="fr-FR" sz="2200" dirty="0"/>
              <a:t>Connexion via </a:t>
            </a:r>
            <a:r>
              <a:rPr lang="fr-FR" sz="2200" dirty="0" err="1"/>
              <a:t>kubectl</a:t>
            </a:r>
            <a:endParaRPr lang="fr-FR" sz="22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r>
              <a:rPr lang="fr-FR" sz="1800" dirty="0" err="1"/>
              <a:t>kubectl</a:t>
            </a:r>
            <a:r>
              <a:rPr lang="fr-FR" sz="1800" dirty="0"/>
              <a:t> </a:t>
            </a:r>
            <a:r>
              <a:rPr lang="fr-FR" sz="1800" dirty="0" err="1"/>
              <a:t>get</a:t>
            </a:r>
            <a:r>
              <a:rPr lang="fr-FR" sz="1800" dirty="0"/>
              <a:t> secret --</a:t>
            </a:r>
            <a:r>
              <a:rPr lang="fr-FR" sz="1800" dirty="0" err="1"/>
              <a:t>namespace</a:t>
            </a:r>
            <a:r>
              <a:rPr lang="fr-FR" sz="1800" dirty="0"/>
              <a:t> default </a:t>
            </a:r>
            <a:r>
              <a:rPr lang="fr-FR" sz="1800" dirty="0" err="1"/>
              <a:t>postgres-postgresql</a:t>
            </a:r>
            <a:r>
              <a:rPr lang="fr-FR" sz="1800" dirty="0"/>
              <a:t> -o </a:t>
            </a:r>
            <a:r>
              <a:rPr lang="fr-FR" sz="1800" dirty="0" err="1"/>
              <a:t>jsonpath</a:t>
            </a:r>
            <a:r>
              <a:rPr lang="fr-FR" sz="1800" dirty="0"/>
              <a:t>="{.</a:t>
            </a:r>
            <a:r>
              <a:rPr lang="fr-FR" sz="1800" dirty="0" err="1"/>
              <a:t>data.postgres-password</a:t>
            </a:r>
            <a:r>
              <a:rPr lang="fr-FR" sz="1800" dirty="0"/>
              <a:t>}" | base64 -d</a:t>
            </a:r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16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r>
              <a:rPr lang="fr-FR" sz="1800" dirty="0"/>
              <a:t>Le </a:t>
            </a:r>
            <a:r>
              <a:rPr lang="fr-FR" sz="1800" dirty="0" err="1"/>
              <a:t>password</a:t>
            </a:r>
            <a:r>
              <a:rPr lang="fr-FR" sz="1800" dirty="0"/>
              <a:t> peut être enregistré dans une variable par mesure de sécurité et ergonomie</a:t>
            </a:r>
          </a:p>
          <a:p>
            <a:pPr lvl="2">
              <a:spcBef>
                <a:spcPts val="800"/>
              </a:spcBef>
              <a:buBlip>
                <a:blip r:embed="rId2"/>
              </a:buBlip>
              <a:defRPr/>
            </a:pPr>
            <a:r>
              <a:rPr lang="fr-FR" sz="1400" dirty="0"/>
              <a:t>export PGPASS=$(</a:t>
            </a:r>
            <a:r>
              <a:rPr lang="fr-FR" sz="1400" dirty="0" err="1"/>
              <a:t>kubectl</a:t>
            </a:r>
            <a:r>
              <a:rPr lang="fr-FR" sz="1400" dirty="0"/>
              <a:t> </a:t>
            </a:r>
            <a:r>
              <a:rPr lang="fr-FR" sz="1400" dirty="0" err="1"/>
              <a:t>get</a:t>
            </a:r>
            <a:r>
              <a:rPr lang="fr-FR" sz="1400" dirty="0"/>
              <a:t> secret --</a:t>
            </a:r>
            <a:r>
              <a:rPr lang="fr-FR" sz="1400" dirty="0" err="1"/>
              <a:t>namespace</a:t>
            </a:r>
            <a:r>
              <a:rPr lang="fr-FR" sz="1400" dirty="0"/>
              <a:t> default </a:t>
            </a:r>
            <a:r>
              <a:rPr lang="fr-FR" sz="1400" dirty="0" err="1"/>
              <a:t>postgres-postgresql</a:t>
            </a:r>
            <a:r>
              <a:rPr lang="fr-FR" sz="1400" dirty="0"/>
              <a:t> -o </a:t>
            </a:r>
            <a:r>
              <a:rPr lang="fr-FR" sz="1400" dirty="0" err="1"/>
              <a:t>jsonpath</a:t>
            </a:r>
            <a:r>
              <a:rPr lang="fr-FR" sz="1400" dirty="0"/>
              <a:t>="{.</a:t>
            </a:r>
            <a:r>
              <a:rPr lang="fr-FR" sz="1400" dirty="0" err="1"/>
              <a:t>data.postgres-password</a:t>
            </a:r>
            <a:r>
              <a:rPr lang="fr-FR" sz="1400" dirty="0"/>
              <a:t>}" | base64 --</a:t>
            </a:r>
            <a:r>
              <a:rPr lang="fr-FR" sz="1400" dirty="0" err="1"/>
              <a:t>decode</a:t>
            </a:r>
            <a:r>
              <a:rPr lang="fr-FR" sz="1400" dirty="0"/>
              <a:t>)</a:t>
            </a:r>
          </a:p>
          <a:p>
            <a:pPr marL="914400" lvl="2" indent="0">
              <a:spcBef>
                <a:spcPts val="800"/>
              </a:spcBef>
              <a:buNone/>
              <a:defRPr/>
            </a:pPr>
            <a:endParaRPr lang="fr-FR" sz="14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800" dirty="0"/>
          </a:p>
          <a:p>
            <a:pPr marL="457200" lvl="1" indent="0">
              <a:spcBef>
                <a:spcPts val="800"/>
              </a:spcBef>
              <a:buNone/>
              <a:defRPr/>
            </a:pPr>
            <a:endParaRPr lang="fr-FR" sz="1800" dirty="0"/>
          </a:p>
          <a:p>
            <a:pPr marL="457200" lvl="1" indent="0">
              <a:spcBef>
                <a:spcPts val="800"/>
              </a:spcBef>
              <a:buNone/>
              <a:defRPr/>
            </a:pPr>
            <a:endParaRPr lang="fr-FR" sz="18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 marL="0" indent="0">
              <a:spcBef>
                <a:spcPts val="800"/>
              </a:spcBef>
              <a:buNone/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 marL="914400" lvl="2" indent="0">
              <a:spcBef>
                <a:spcPts val="800"/>
              </a:spcBef>
              <a:buNone/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 marL="0" indent="0">
              <a:buNone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5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5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500" dirty="0"/>
          </a:p>
          <a:p>
            <a:pPr marL="0" indent="0">
              <a:spcBef>
                <a:spcPts val="800"/>
              </a:spcBef>
              <a:buNone/>
              <a:defRPr/>
            </a:pPr>
            <a:endParaRPr lang="fr-FR" sz="19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2771800" y="403717"/>
            <a:ext cx="6192688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700000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0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5576" y="6623774"/>
            <a:ext cx="79208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CAP DATA - Présentation </a:t>
            </a:r>
            <a:r>
              <a:rPr lang="fr-FR" sz="1100" b="1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AllDB</a:t>
            </a:r>
            <a:r>
              <a:rPr lang="en-US" sz="11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© 2019</a:t>
            </a:r>
            <a:endParaRPr lang="fr-FR" sz="1100" b="1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A31DB60C-00F2-42EC-817E-5C2A59C8FADD}"/>
              </a:ext>
            </a:extLst>
          </p:cNvPr>
          <p:cNvSpPr txBox="1">
            <a:spLocks/>
          </p:cNvSpPr>
          <p:nvPr/>
        </p:nvSpPr>
        <p:spPr>
          <a:xfrm>
            <a:off x="2843808" y="375348"/>
            <a:ext cx="6192688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7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Minikube</a:t>
            </a:r>
            <a:r>
              <a:rPr lang="fr-FR" sz="20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installation PostgreSQL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2BC6EC2-972E-55DD-01D1-6E3D6D7374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65" y="3074639"/>
            <a:ext cx="8657070" cy="70872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29D6803-67AE-2F22-F95D-051DF6A58F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465" y="5620113"/>
            <a:ext cx="8740897" cy="62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577777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space réservé du contenu 2"/>
          <p:cNvSpPr>
            <a:spLocks noGrp="1"/>
          </p:cNvSpPr>
          <p:nvPr>
            <p:ph idx="1"/>
          </p:nvPr>
        </p:nvSpPr>
        <p:spPr>
          <a:xfrm>
            <a:off x="3448" y="806078"/>
            <a:ext cx="8268026" cy="5231606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16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1800" b="1" dirty="0"/>
          </a:p>
          <a:p>
            <a:pPr marL="0" indent="0">
              <a:spcBef>
                <a:spcPts val="800"/>
              </a:spcBef>
              <a:buNone/>
              <a:defRPr/>
            </a:pPr>
            <a:endParaRPr lang="fr-FR" sz="1800" b="1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1800" b="1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1800" b="1" dirty="0"/>
          </a:p>
          <a:p>
            <a:pPr algn="ctr">
              <a:spcBef>
                <a:spcPts val="800"/>
              </a:spcBef>
              <a:buBlip>
                <a:blip r:embed="rId2"/>
              </a:buBlip>
              <a:defRPr/>
            </a:pPr>
            <a:r>
              <a:rPr lang="fr-FR" sz="5400" dirty="0"/>
              <a:t>Containerisation</a:t>
            </a:r>
          </a:p>
          <a:p>
            <a:pPr algn="ctr">
              <a:spcBef>
                <a:spcPts val="800"/>
              </a:spcBef>
              <a:buBlip>
                <a:blip r:embed="rId2"/>
              </a:buBlip>
              <a:defRPr/>
            </a:pPr>
            <a:endParaRPr lang="fr-FR" sz="5400" dirty="0"/>
          </a:p>
          <a:p>
            <a:pPr algn="ctr">
              <a:spcBef>
                <a:spcPts val="800"/>
              </a:spcBef>
              <a:buBlip>
                <a:blip r:embed="rId2"/>
              </a:buBlip>
              <a:defRPr/>
            </a:pPr>
            <a:endParaRPr lang="fr-FR" sz="54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1800" b="1" dirty="0"/>
          </a:p>
          <a:p>
            <a:pPr marL="0" indent="0">
              <a:spcBef>
                <a:spcPts val="800"/>
              </a:spcBef>
              <a:buNone/>
              <a:defRPr/>
            </a:pPr>
            <a:endParaRPr lang="fr-FR" sz="1800" b="1" dirty="0"/>
          </a:p>
          <a:p>
            <a:pPr marL="0" indent="0">
              <a:spcBef>
                <a:spcPts val="800"/>
              </a:spcBef>
              <a:buNone/>
              <a:defRPr/>
            </a:pPr>
            <a:endParaRPr lang="fr-FR" sz="1800" b="1" dirty="0"/>
          </a:p>
          <a:p>
            <a:pPr marL="0" indent="0">
              <a:spcBef>
                <a:spcPts val="800"/>
              </a:spcBef>
              <a:buNone/>
              <a:defRPr/>
            </a:pPr>
            <a:endParaRPr lang="fr-FR" sz="1800" b="1" dirty="0"/>
          </a:p>
        </p:txBody>
      </p:sp>
      <p:sp>
        <p:nvSpPr>
          <p:cNvPr id="4" name="Rectangle 3"/>
          <p:cNvSpPr/>
          <p:nvPr/>
        </p:nvSpPr>
        <p:spPr>
          <a:xfrm>
            <a:off x="755576" y="6623774"/>
            <a:ext cx="79208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CAP DATA - Présentation </a:t>
            </a:r>
            <a:r>
              <a:rPr lang="fr-FR" sz="1100" b="1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AllDB</a:t>
            </a:r>
            <a:r>
              <a:rPr lang="en-US" sz="11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© 2019</a:t>
            </a:r>
            <a:endParaRPr lang="fr-FR" sz="1100" b="1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E5A0353-8A07-6B0C-CDE0-2EA6A6E87765}"/>
              </a:ext>
            </a:extLst>
          </p:cNvPr>
          <p:cNvSpPr txBox="1">
            <a:spLocks/>
          </p:cNvSpPr>
          <p:nvPr/>
        </p:nvSpPr>
        <p:spPr>
          <a:xfrm>
            <a:off x="3203848" y="403717"/>
            <a:ext cx="6192688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7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sz="2000" b="1" i="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olution </a:t>
            </a:r>
            <a:r>
              <a:rPr lang="fr-FR" sz="2000" b="1" i="0" dirty="0" err="1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Kubernetes</a:t>
            </a:r>
            <a:r>
              <a:rPr lang="fr-FR" sz="2000" b="1" i="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locale </a:t>
            </a:r>
            <a:r>
              <a:rPr lang="fr-FR" sz="2000" b="1" i="0" dirty="0" err="1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Minikube</a:t>
            </a:r>
            <a:endParaRPr lang="fr-FR" sz="2000" b="1" i="0" dirty="0">
              <a:solidFill>
                <a:schemeClr val="bg1">
                  <a:lumMod val="6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0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0BC8079-A669-1247-01D5-D9804D93B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266" y="4101308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7545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space réservé du contenu 2"/>
          <p:cNvSpPr>
            <a:spLocks noGrp="1"/>
          </p:cNvSpPr>
          <p:nvPr>
            <p:ph idx="1"/>
          </p:nvPr>
        </p:nvSpPr>
        <p:spPr>
          <a:xfrm>
            <a:off x="408430" y="1215286"/>
            <a:ext cx="8268026" cy="5231606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19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r>
              <a:rPr lang="fr-FR" sz="2200" dirty="0"/>
              <a:t>Connexion à cette instance</a:t>
            </a:r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16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800" dirty="0"/>
          </a:p>
          <a:p>
            <a:pPr marL="457200" lvl="1" indent="0">
              <a:spcBef>
                <a:spcPts val="800"/>
              </a:spcBef>
              <a:buNone/>
              <a:defRPr/>
            </a:pPr>
            <a:endParaRPr lang="fr-FR" sz="1800" dirty="0"/>
          </a:p>
          <a:p>
            <a:pPr marL="457200" lvl="1" indent="0">
              <a:spcBef>
                <a:spcPts val="800"/>
              </a:spcBef>
              <a:buNone/>
              <a:defRPr/>
            </a:pPr>
            <a:endParaRPr lang="fr-FR" sz="18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 marL="0" indent="0">
              <a:spcBef>
                <a:spcPts val="800"/>
              </a:spcBef>
              <a:buNone/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 marL="914400" lvl="2" indent="0">
              <a:spcBef>
                <a:spcPts val="800"/>
              </a:spcBef>
              <a:buNone/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 marL="0" indent="0">
              <a:buNone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5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5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500" dirty="0"/>
          </a:p>
          <a:p>
            <a:pPr marL="0" indent="0">
              <a:spcBef>
                <a:spcPts val="800"/>
              </a:spcBef>
              <a:buNone/>
              <a:defRPr/>
            </a:pPr>
            <a:endParaRPr lang="fr-FR" sz="19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2771800" y="403717"/>
            <a:ext cx="6192688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700000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0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5576" y="6623774"/>
            <a:ext cx="79208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CAP DATA - Présentation </a:t>
            </a:r>
            <a:r>
              <a:rPr lang="fr-FR" sz="1100" b="1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AllDB</a:t>
            </a:r>
            <a:r>
              <a:rPr lang="en-US" sz="11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© 2019</a:t>
            </a:r>
            <a:endParaRPr lang="fr-FR" sz="1100" b="1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A31DB60C-00F2-42EC-817E-5C2A59C8FADD}"/>
              </a:ext>
            </a:extLst>
          </p:cNvPr>
          <p:cNvSpPr txBox="1">
            <a:spLocks/>
          </p:cNvSpPr>
          <p:nvPr/>
        </p:nvSpPr>
        <p:spPr>
          <a:xfrm>
            <a:off x="2843808" y="375348"/>
            <a:ext cx="6192688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7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Minikube</a:t>
            </a:r>
            <a:r>
              <a:rPr lang="fr-FR" sz="20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installation PostgreSQL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1392694-2490-09F6-F3B7-E0D0F70360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6" y="2276872"/>
            <a:ext cx="8702794" cy="364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641578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space réservé du contenu 2"/>
          <p:cNvSpPr>
            <a:spLocks noGrp="1"/>
          </p:cNvSpPr>
          <p:nvPr>
            <p:ph idx="1"/>
          </p:nvPr>
        </p:nvSpPr>
        <p:spPr>
          <a:xfrm>
            <a:off x="408430" y="1215286"/>
            <a:ext cx="8268026" cy="5231606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19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r>
              <a:rPr lang="fr-FR" sz="2200" dirty="0" err="1"/>
              <a:t>Minikube</a:t>
            </a:r>
            <a:r>
              <a:rPr lang="fr-FR" sz="2200" dirty="0"/>
              <a:t> crée automatiquement un « </a:t>
            </a:r>
            <a:r>
              <a:rPr lang="fr-FR" sz="2200" dirty="0" err="1"/>
              <a:t>pod</a:t>
            </a:r>
            <a:r>
              <a:rPr lang="fr-FR" sz="2200" dirty="0"/>
              <a:t> » dédié pour le client </a:t>
            </a:r>
            <a:r>
              <a:rPr lang="fr-FR" sz="2200" dirty="0" err="1"/>
              <a:t>psql</a:t>
            </a:r>
            <a:r>
              <a:rPr lang="fr-FR" sz="2200" dirty="0"/>
              <a:t> lorsque l’on lance une connexion</a:t>
            </a:r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r>
              <a:rPr lang="fr-FR" sz="2000" dirty="0"/>
              <a:t>Celui-ci est supprimé automatiquement une fois les connexions arrêtées. Il est aussi possible de supprimer manuellement ce « </a:t>
            </a:r>
            <a:r>
              <a:rPr lang="fr-FR" sz="2000" dirty="0" err="1"/>
              <a:t>pod</a:t>
            </a:r>
            <a:r>
              <a:rPr lang="fr-FR" sz="2000" dirty="0"/>
              <a:t> ».</a:t>
            </a:r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r>
              <a:rPr lang="fr-FR" sz="2200" dirty="0"/>
              <a:t> </a:t>
            </a:r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16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800" dirty="0"/>
          </a:p>
          <a:p>
            <a:pPr marL="457200" lvl="1" indent="0">
              <a:spcBef>
                <a:spcPts val="800"/>
              </a:spcBef>
              <a:buNone/>
              <a:defRPr/>
            </a:pPr>
            <a:endParaRPr lang="fr-FR" sz="1800" dirty="0"/>
          </a:p>
          <a:p>
            <a:pPr marL="457200" lvl="1" indent="0">
              <a:spcBef>
                <a:spcPts val="800"/>
              </a:spcBef>
              <a:buNone/>
              <a:defRPr/>
            </a:pPr>
            <a:endParaRPr lang="fr-FR" sz="18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 marL="0" indent="0">
              <a:spcBef>
                <a:spcPts val="800"/>
              </a:spcBef>
              <a:buNone/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 marL="914400" lvl="2" indent="0">
              <a:spcBef>
                <a:spcPts val="800"/>
              </a:spcBef>
              <a:buNone/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 marL="0" indent="0">
              <a:buNone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5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5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500" dirty="0"/>
          </a:p>
          <a:p>
            <a:pPr marL="0" indent="0">
              <a:spcBef>
                <a:spcPts val="800"/>
              </a:spcBef>
              <a:buNone/>
              <a:defRPr/>
            </a:pPr>
            <a:endParaRPr lang="fr-FR" sz="19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2771800" y="403717"/>
            <a:ext cx="6192688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700000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0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5576" y="6623774"/>
            <a:ext cx="79208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CAP DATA - Présentation </a:t>
            </a:r>
            <a:r>
              <a:rPr lang="fr-FR" sz="1100" b="1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AllDB</a:t>
            </a:r>
            <a:r>
              <a:rPr lang="en-US" sz="11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© 2019</a:t>
            </a:r>
            <a:endParaRPr lang="fr-FR" sz="1100" b="1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A31DB60C-00F2-42EC-817E-5C2A59C8FADD}"/>
              </a:ext>
            </a:extLst>
          </p:cNvPr>
          <p:cNvSpPr txBox="1">
            <a:spLocks/>
          </p:cNvSpPr>
          <p:nvPr/>
        </p:nvSpPr>
        <p:spPr>
          <a:xfrm>
            <a:off x="2843808" y="375348"/>
            <a:ext cx="6192688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7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Minikube</a:t>
            </a:r>
            <a:r>
              <a:rPr lang="fr-FR" sz="20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installation PostgreSQL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8444092-E0FC-0DFE-5B6F-5C225F927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689" y="2910795"/>
            <a:ext cx="8786621" cy="103641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BA1DEEF-073F-CE4F-CFB5-8C23CFA529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5478198"/>
            <a:ext cx="7780694" cy="80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279992"/>
      </p:ext>
    </p:extLst>
  </p:cSld>
  <p:clrMapOvr>
    <a:masterClrMapping/>
  </p:clrMapOvr>
  <p:transition spd="slow" advClick="0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space réservé du contenu 2"/>
          <p:cNvSpPr>
            <a:spLocks noGrp="1"/>
          </p:cNvSpPr>
          <p:nvPr>
            <p:ph idx="1"/>
          </p:nvPr>
        </p:nvSpPr>
        <p:spPr>
          <a:xfrm>
            <a:off x="179512" y="979717"/>
            <a:ext cx="8268026" cy="5231606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16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1800" b="1" dirty="0"/>
          </a:p>
          <a:p>
            <a:pPr marL="0" indent="0">
              <a:spcBef>
                <a:spcPts val="800"/>
              </a:spcBef>
              <a:buNone/>
              <a:defRPr/>
            </a:pPr>
            <a:endParaRPr lang="fr-FR" sz="1800" b="1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1800" b="1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1800" b="1" dirty="0"/>
          </a:p>
          <a:p>
            <a:pPr algn="ctr">
              <a:spcBef>
                <a:spcPts val="800"/>
              </a:spcBef>
              <a:buBlip>
                <a:blip r:embed="rId2"/>
              </a:buBlip>
              <a:defRPr/>
            </a:pPr>
            <a:r>
              <a:rPr lang="fr-FR" sz="5400" dirty="0"/>
              <a:t>Déployer PostgreSQL</a:t>
            </a:r>
          </a:p>
          <a:p>
            <a:pPr algn="ctr">
              <a:spcBef>
                <a:spcPts val="800"/>
              </a:spcBef>
              <a:buBlip>
                <a:blip r:embed="rId2"/>
              </a:buBlip>
              <a:defRPr/>
            </a:pPr>
            <a:r>
              <a:rPr lang="fr-FR" sz="5400" dirty="0"/>
              <a:t>manuellement</a:t>
            </a:r>
          </a:p>
          <a:p>
            <a:pPr algn="ctr">
              <a:spcBef>
                <a:spcPts val="800"/>
              </a:spcBef>
              <a:buBlip>
                <a:blip r:embed="rId2"/>
              </a:buBlip>
              <a:defRPr/>
            </a:pPr>
            <a:endParaRPr lang="fr-FR" sz="54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1800" b="1" dirty="0"/>
          </a:p>
          <a:p>
            <a:pPr marL="0" indent="0">
              <a:spcBef>
                <a:spcPts val="800"/>
              </a:spcBef>
              <a:buNone/>
              <a:defRPr/>
            </a:pPr>
            <a:endParaRPr lang="fr-FR" sz="1800" b="1" dirty="0"/>
          </a:p>
          <a:p>
            <a:pPr marL="0" indent="0">
              <a:spcBef>
                <a:spcPts val="800"/>
              </a:spcBef>
              <a:buNone/>
              <a:defRPr/>
            </a:pPr>
            <a:endParaRPr lang="fr-FR" sz="1800" b="1" dirty="0"/>
          </a:p>
          <a:p>
            <a:pPr marL="0" indent="0">
              <a:spcBef>
                <a:spcPts val="800"/>
              </a:spcBef>
              <a:buNone/>
              <a:defRPr/>
            </a:pPr>
            <a:endParaRPr lang="fr-FR" sz="1800" b="1" dirty="0"/>
          </a:p>
        </p:txBody>
      </p:sp>
      <p:sp>
        <p:nvSpPr>
          <p:cNvPr id="4" name="Rectangle 3"/>
          <p:cNvSpPr/>
          <p:nvPr/>
        </p:nvSpPr>
        <p:spPr>
          <a:xfrm>
            <a:off x="755576" y="6623774"/>
            <a:ext cx="79208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CAP DATA - Présentation </a:t>
            </a:r>
            <a:r>
              <a:rPr lang="fr-FR" sz="1100" b="1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AllDB</a:t>
            </a:r>
            <a:r>
              <a:rPr lang="en-US" sz="11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© 2019</a:t>
            </a:r>
            <a:endParaRPr lang="fr-FR" sz="1100" b="1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E5A0353-8A07-6B0C-CDE0-2EA6A6E87765}"/>
              </a:ext>
            </a:extLst>
          </p:cNvPr>
          <p:cNvSpPr txBox="1">
            <a:spLocks/>
          </p:cNvSpPr>
          <p:nvPr/>
        </p:nvSpPr>
        <p:spPr>
          <a:xfrm>
            <a:off x="3203848" y="403717"/>
            <a:ext cx="6192688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7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sz="2000" b="1" i="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olution </a:t>
            </a:r>
            <a:r>
              <a:rPr lang="fr-FR" sz="2000" b="1" i="0" dirty="0" err="1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Kubernetes</a:t>
            </a:r>
            <a:r>
              <a:rPr lang="fr-FR" sz="2000" b="1" i="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locale </a:t>
            </a:r>
            <a:r>
              <a:rPr lang="fr-FR" sz="2000" b="1" i="0" dirty="0" err="1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Minikube</a:t>
            </a:r>
            <a:endParaRPr lang="fr-FR" sz="2000" b="1" i="0" dirty="0">
              <a:solidFill>
                <a:schemeClr val="bg1">
                  <a:lumMod val="6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0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9261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space réservé du contenu 2"/>
          <p:cNvSpPr>
            <a:spLocks noGrp="1"/>
          </p:cNvSpPr>
          <p:nvPr>
            <p:ph idx="1"/>
          </p:nvPr>
        </p:nvSpPr>
        <p:spPr>
          <a:xfrm>
            <a:off x="408430" y="1215286"/>
            <a:ext cx="8268026" cy="5231606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19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r>
              <a:rPr lang="fr-FR" sz="2200" dirty="0"/>
              <a:t>Utilisation de fichiers YAML (</a:t>
            </a:r>
            <a:r>
              <a:rPr lang="fr-FR" sz="2200" dirty="0" err="1"/>
              <a:t>Yet</a:t>
            </a:r>
            <a:r>
              <a:rPr lang="fr-FR" sz="2200" dirty="0"/>
              <a:t> </a:t>
            </a:r>
            <a:r>
              <a:rPr lang="fr-FR" sz="2200" dirty="0" err="1"/>
              <a:t>Another</a:t>
            </a:r>
            <a:r>
              <a:rPr lang="fr-FR" sz="2200" dirty="0"/>
              <a:t> Markup </a:t>
            </a:r>
            <a:r>
              <a:rPr lang="fr-FR" sz="2200" dirty="0" err="1"/>
              <a:t>Language</a:t>
            </a:r>
            <a:r>
              <a:rPr lang="fr-FR" sz="2200" dirty="0"/>
              <a:t>)</a:t>
            </a:r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r>
              <a:rPr lang="fr-FR" sz="1800" dirty="0"/>
              <a:t>Fichiers lisibles facilement afin de définir une configuration dans </a:t>
            </a:r>
            <a:r>
              <a:rPr lang="fr-FR" sz="1800" dirty="0" err="1"/>
              <a:t>Kubernetes</a:t>
            </a:r>
            <a:r>
              <a:rPr lang="fr-FR" sz="1800" dirty="0"/>
              <a:t>.</a:t>
            </a:r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r>
              <a:rPr lang="fr-FR" sz="1800" dirty="0"/>
              <a:t>Permet de définir une </a:t>
            </a:r>
            <a:r>
              <a:rPr lang="fr-FR" sz="1800" dirty="0" err="1"/>
              <a:t>confuiguration</a:t>
            </a:r>
            <a:r>
              <a:rPr lang="fr-FR" sz="1800" dirty="0"/>
              <a:t> personnelle (valeurs dans </a:t>
            </a:r>
            <a:r>
              <a:rPr lang="fr-FR" sz="1800" dirty="0" err="1"/>
              <a:t>postgreSQL.conf</a:t>
            </a:r>
            <a:r>
              <a:rPr lang="fr-FR" sz="1800" dirty="0"/>
              <a:t>, base utilisateur, rôle applicatif ….)</a:t>
            </a:r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r>
              <a:rPr lang="fr-FR" sz="1800" dirty="0"/>
              <a:t>Portabilité de la configuration via échanges de fichiers YAML</a:t>
            </a:r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r>
              <a:rPr lang="fr-FR" sz="2200" dirty="0"/>
              <a:t> </a:t>
            </a:r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16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800" dirty="0"/>
          </a:p>
          <a:p>
            <a:pPr marL="457200" lvl="1" indent="0">
              <a:spcBef>
                <a:spcPts val="800"/>
              </a:spcBef>
              <a:buNone/>
              <a:defRPr/>
            </a:pPr>
            <a:endParaRPr lang="fr-FR" sz="1800" dirty="0"/>
          </a:p>
          <a:p>
            <a:pPr marL="457200" lvl="1" indent="0">
              <a:spcBef>
                <a:spcPts val="800"/>
              </a:spcBef>
              <a:buNone/>
              <a:defRPr/>
            </a:pPr>
            <a:endParaRPr lang="fr-FR" sz="18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 marL="0" indent="0">
              <a:spcBef>
                <a:spcPts val="800"/>
              </a:spcBef>
              <a:buNone/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 marL="914400" lvl="2" indent="0">
              <a:spcBef>
                <a:spcPts val="800"/>
              </a:spcBef>
              <a:buNone/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 marL="0" indent="0">
              <a:buNone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5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5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500" dirty="0"/>
          </a:p>
          <a:p>
            <a:pPr marL="0" indent="0">
              <a:spcBef>
                <a:spcPts val="800"/>
              </a:spcBef>
              <a:buNone/>
              <a:defRPr/>
            </a:pPr>
            <a:endParaRPr lang="fr-FR" sz="19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2771800" y="403717"/>
            <a:ext cx="6192688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700000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0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5576" y="6623774"/>
            <a:ext cx="79208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CAP DATA - Présentation </a:t>
            </a:r>
            <a:r>
              <a:rPr lang="fr-FR" sz="1100" b="1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AllDB</a:t>
            </a:r>
            <a:r>
              <a:rPr lang="en-US" sz="11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© 2019</a:t>
            </a:r>
            <a:endParaRPr lang="fr-FR" sz="1100" b="1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A31DB60C-00F2-42EC-817E-5C2A59C8FADD}"/>
              </a:ext>
            </a:extLst>
          </p:cNvPr>
          <p:cNvSpPr txBox="1">
            <a:spLocks/>
          </p:cNvSpPr>
          <p:nvPr/>
        </p:nvSpPr>
        <p:spPr>
          <a:xfrm>
            <a:off x="2843808" y="375348"/>
            <a:ext cx="6192688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7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Minikube</a:t>
            </a:r>
            <a:r>
              <a:rPr lang="fr-FR" sz="20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installation PostgreSQL</a:t>
            </a:r>
          </a:p>
        </p:txBody>
      </p:sp>
    </p:spTree>
    <p:extLst>
      <p:ext uri="{BB962C8B-B14F-4D97-AF65-F5344CB8AC3E}">
        <p14:creationId xmlns:p14="http://schemas.microsoft.com/office/powerpoint/2010/main" val="1651443240"/>
      </p:ext>
    </p:extLst>
  </p:cSld>
  <p:clrMapOvr>
    <a:masterClrMapping/>
  </p:clrMapOvr>
  <p:transition spd="slow" advClick="0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space réservé du contenu 2"/>
          <p:cNvSpPr>
            <a:spLocks noGrp="1"/>
          </p:cNvSpPr>
          <p:nvPr>
            <p:ph idx="1"/>
          </p:nvPr>
        </p:nvSpPr>
        <p:spPr>
          <a:xfrm>
            <a:off x="408430" y="1215286"/>
            <a:ext cx="8268026" cy="5231606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19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r>
              <a:rPr lang="fr-FR" sz="2200" dirty="0"/>
              <a:t>Configuration instance</a:t>
            </a:r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r>
              <a:rPr lang="fr-FR" sz="1800" dirty="0"/>
              <a:t>Fichier YAML ‘</a:t>
            </a:r>
            <a:r>
              <a:rPr lang="fr-FR" sz="1800" dirty="0" err="1"/>
              <a:t>ConfigMap</a:t>
            </a:r>
            <a:r>
              <a:rPr lang="fr-FR" sz="1800" dirty="0"/>
              <a:t>’ utilisé pour les spécificités de configuration de l’instance </a:t>
            </a:r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 marL="0" indent="0">
              <a:spcBef>
                <a:spcPts val="800"/>
              </a:spcBef>
              <a:buNone/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16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800" dirty="0"/>
          </a:p>
          <a:p>
            <a:pPr marL="457200" lvl="1" indent="0">
              <a:spcBef>
                <a:spcPts val="800"/>
              </a:spcBef>
              <a:buNone/>
              <a:defRPr/>
            </a:pPr>
            <a:endParaRPr lang="fr-FR" sz="1800" dirty="0"/>
          </a:p>
          <a:p>
            <a:pPr marL="457200" lvl="1" indent="0">
              <a:spcBef>
                <a:spcPts val="800"/>
              </a:spcBef>
              <a:buNone/>
              <a:defRPr/>
            </a:pPr>
            <a:endParaRPr lang="fr-FR" sz="18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 marL="0" indent="0">
              <a:spcBef>
                <a:spcPts val="800"/>
              </a:spcBef>
              <a:buNone/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 marL="914400" lvl="2" indent="0">
              <a:spcBef>
                <a:spcPts val="800"/>
              </a:spcBef>
              <a:buNone/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 marL="0" indent="0">
              <a:buNone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5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5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500" dirty="0"/>
          </a:p>
          <a:p>
            <a:pPr marL="0" indent="0">
              <a:spcBef>
                <a:spcPts val="800"/>
              </a:spcBef>
              <a:buNone/>
              <a:defRPr/>
            </a:pPr>
            <a:endParaRPr lang="fr-FR" sz="19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2771800" y="403717"/>
            <a:ext cx="6192688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700000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0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5576" y="6623774"/>
            <a:ext cx="79208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CAP DATA - Présentation </a:t>
            </a:r>
            <a:r>
              <a:rPr lang="fr-FR" sz="1100" b="1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AllDB</a:t>
            </a:r>
            <a:r>
              <a:rPr lang="en-US" sz="11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© 2019</a:t>
            </a:r>
            <a:endParaRPr lang="fr-FR" sz="1100" b="1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A31DB60C-00F2-42EC-817E-5C2A59C8FADD}"/>
              </a:ext>
            </a:extLst>
          </p:cNvPr>
          <p:cNvSpPr txBox="1">
            <a:spLocks/>
          </p:cNvSpPr>
          <p:nvPr/>
        </p:nvSpPr>
        <p:spPr>
          <a:xfrm>
            <a:off x="2843808" y="375348"/>
            <a:ext cx="6192688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7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Minikube</a:t>
            </a:r>
            <a:r>
              <a:rPr lang="fr-FR" sz="20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installation PostgreSQL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63CBBDA-586D-C3B2-8045-7116F6975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323" y="3340590"/>
            <a:ext cx="4779749" cy="194524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9E77AA0-2924-F2CB-B86C-B7DEE41E2A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7844" y="4817106"/>
            <a:ext cx="4774522" cy="166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045704"/>
      </p:ext>
    </p:extLst>
  </p:cSld>
  <p:clrMapOvr>
    <a:masterClrMapping/>
  </p:clrMapOvr>
  <p:transition spd="slow" advClick="0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space réservé du contenu 2"/>
          <p:cNvSpPr>
            <a:spLocks noGrp="1"/>
          </p:cNvSpPr>
          <p:nvPr>
            <p:ph idx="1"/>
          </p:nvPr>
        </p:nvSpPr>
        <p:spPr>
          <a:xfrm>
            <a:off x="408430" y="1215286"/>
            <a:ext cx="8268026" cy="5231606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19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r>
              <a:rPr lang="fr-FR" sz="2200" dirty="0"/>
              <a:t>Les volumes</a:t>
            </a:r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r>
              <a:rPr lang="fr-FR" sz="1800" dirty="0"/>
              <a:t>Afin de ne pas perdre les données de notre instance, nous construirons dans notre environnement </a:t>
            </a:r>
            <a:r>
              <a:rPr lang="fr-FR" sz="1800" dirty="0" err="1"/>
              <a:t>Kubernetes</a:t>
            </a:r>
            <a:r>
              <a:rPr lang="fr-FR" sz="1800" dirty="0"/>
              <a:t> des volumes persistés</a:t>
            </a:r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r>
              <a:rPr lang="fr-FR" sz="1800" dirty="0"/>
              <a:t>Volume </a:t>
            </a:r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 marL="0" indent="0">
              <a:spcBef>
                <a:spcPts val="800"/>
              </a:spcBef>
              <a:buNone/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16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800" dirty="0"/>
          </a:p>
          <a:p>
            <a:pPr marL="457200" lvl="1" indent="0">
              <a:spcBef>
                <a:spcPts val="800"/>
              </a:spcBef>
              <a:buNone/>
              <a:defRPr/>
            </a:pPr>
            <a:endParaRPr lang="fr-FR" sz="1800" dirty="0"/>
          </a:p>
          <a:p>
            <a:pPr marL="457200" lvl="1" indent="0">
              <a:spcBef>
                <a:spcPts val="800"/>
              </a:spcBef>
              <a:buNone/>
              <a:defRPr/>
            </a:pPr>
            <a:endParaRPr lang="fr-FR" sz="18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 marL="0" indent="0">
              <a:spcBef>
                <a:spcPts val="800"/>
              </a:spcBef>
              <a:buNone/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 marL="914400" lvl="2" indent="0">
              <a:spcBef>
                <a:spcPts val="800"/>
              </a:spcBef>
              <a:buNone/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 marL="0" indent="0">
              <a:buNone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5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5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500" dirty="0"/>
          </a:p>
          <a:p>
            <a:pPr marL="0" indent="0">
              <a:spcBef>
                <a:spcPts val="800"/>
              </a:spcBef>
              <a:buNone/>
              <a:defRPr/>
            </a:pPr>
            <a:endParaRPr lang="fr-FR" sz="19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2771800" y="403717"/>
            <a:ext cx="6192688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700000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0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5576" y="6623774"/>
            <a:ext cx="79208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CAP DATA - Présentation </a:t>
            </a:r>
            <a:r>
              <a:rPr lang="fr-FR" sz="1100" b="1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AllDB</a:t>
            </a:r>
            <a:r>
              <a:rPr lang="en-US" sz="11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© 2019</a:t>
            </a:r>
            <a:endParaRPr lang="fr-FR" sz="1100" b="1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A31DB60C-00F2-42EC-817E-5C2A59C8FADD}"/>
              </a:ext>
            </a:extLst>
          </p:cNvPr>
          <p:cNvSpPr txBox="1">
            <a:spLocks/>
          </p:cNvSpPr>
          <p:nvPr/>
        </p:nvSpPr>
        <p:spPr>
          <a:xfrm>
            <a:off x="2843808" y="375348"/>
            <a:ext cx="6192688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7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Minikube</a:t>
            </a:r>
            <a:r>
              <a:rPr lang="fr-FR" sz="20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installation PostgreSQL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BDB94DC-51DC-A1A2-2EE2-CBDC23D1E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3328689"/>
            <a:ext cx="4938188" cy="328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775318"/>
      </p:ext>
    </p:extLst>
  </p:cSld>
  <p:clrMapOvr>
    <a:masterClrMapping/>
  </p:clrMapOvr>
  <p:transition spd="slow" advClick="0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space réservé du contenu 2"/>
          <p:cNvSpPr>
            <a:spLocks noGrp="1"/>
          </p:cNvSpPr>
          <p:nvPr>
            <p:ph idx="1"/>
          </p:nvPr>
        </p:nvSpPr>
        <p:spPr>
          <a:xfrm>
            <a:off x="408430" y="1215286"/>
            <a:ext cx="8268026" cy="5231606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19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r>
              <a:rPr lang="fr-FR" sz="2200" dirty="0"/>
              <a:t>Les volumes</a:t>
            </a:r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r>
              <a:rPr lang="fr-FR" sz="1800" dirty="0"/>
              <a:t>Volume claim </a:t>
            </a:r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 marL="0" indent="0">
              <a:spcBef>
                <a:spcPts val="800"/>
              </a:spcBef>
              <a:buNone/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16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800" dirty="0"/>
          </a:p>
          <a:p>
            <a:pPr marL="457200" lvl="1" indent="0">
              <a:spcBef>
                <a:spcPts val="800"/>
              </a:spcBef>
              <a:buNone/>
              <a:defRPr/>
            </a:pPr>
            <a:endParaRPr lang="fr-FR" sz="1800" dirty="0"/>
          </a:p>
          <a:p>
            <a:pPr marL="457200" lvl="1" indent="0">
              <a:spcBef>
                <a:spcPts val="800"/>
              </a:spcBef>
              <a:buNone/>
              <a:defRPr/>
            </a:pPr>
            <a:endParaRPr lang="fr-FR" sz="18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 marL="0" indent="0">
              <a:spcBef>
                <a:spcPts val="800"/>
              </a:spcBef>
              <a:buNone/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 marL="914400" lvl="2" indent="0">
              <a:spcBef>
                <a:spcPts val="800"/>
              </a:spcBef>
              <a:buNone/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 marL="0" indent="0">
              <a:buNone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5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5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500" dirty="0"/>
          </a:p>
          <a:p>
            <a:pPr marL="0" indent="0">
              <a:spcBef>
                <a:spcPts val="800"/>
              </a:spcBef>
              <a:buNone/>
              <a:defRPr/>
            </a:pPr>
            <a:endParaRPr lang="fr-FR" sz="19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2771800" y="403717"/>
            <a:ext cx="6192688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700000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0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5576" y="6623774"/>
            <a:ext cx="79208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CAP DATA - Présentation </a:t>
            </a:r>
            <a:r>
              <a:rPr lang="fr-FR" sz="1100" b="1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AllDB</a:t>
            </a:r>
            <a:r>
              <a:rPr lang="en-US" sz="11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© 2019</a:t>
            </a:r>
            <a:endParaRPr lang="fr-FR" sz="1100" b="1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A31DB60C-00F2-42EC-817E-5C2A59C8FADD}"/>
              </a:ext>
            </a:extLst>
          </p:cNvPr>
          <p:cNvSpPr txBox="1">
            <a:spLocks/>
          </p:cNvSpPr>
          <p:nvPr/>
        </p:nvSpPr>
        <p:spPr>
          <a:xfrm>
            <a:off x="2843808" y="375348"/>
            <a:ext cx="6192688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7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Minikube</a:t>
            </a:r>
            <a:r>
              <a:rPr lang="fr-FR" sz="20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installation PostgreSQL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9515459-CA1A-093D-3BD5-844AB8EBB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3437511"/>
            <a:ext cx="3947502" cy="267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174867"/>
      </p:ext>
    </p:extLst>
  </p:cSld>
  <p:clrMapOvr>
    <a:masterClrMapping/>
  </p:clrMapOvr>
  <p:transition spd="slow" advClick="0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space réservé du contenu 2"/>
          <p:cNvSpPr>
            <a:spLocks noGrp="1"/>
          </p:cNvSpPr>
          <p:nvPr>
            <p:ph idx="1"/>
          </p:nvPr>
        </p:nvSpPr>
        <p:spPr>
          <a:xfrm>
            <a:off x="408430" y="1215286"/>
            <a:ext cx="8268026" cy="5231606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19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r>
              <a:rPr lang="fr-FR" sz="2200" dirty="0"/>
              <a:t>Les volumes</a:t>
            </a:r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r>
              <a:rPr lang="fr-FR" sz="1800" dirty="0"/>
              <a:t>Vérifier leurs états</a:t>
            </a:r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 marL="0" indent="0">
              <a:spcBef>
                <a:spcPts val="800"/>
              </a:spcBef>
              <a:buNone/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16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800" dirty="0"/>
          </a:p>
          <a:p>
            <a:pPr marL="457200" lvl="1" indent="0">
              <a:spcBef>
                <a:spcPts val="800"/>
              </a:spcBef>
              <a:buNone/>
              <a:defRPr/>
            </a:pPr>
            <a:endParaRPr lang="fr-FR" sz="1800" dirty="0"/>
          </a:p>
          <a:p>
            <a:pPr marL="457200" lvl="1" indent="0">
              <a:spcBef>
                <a:spcPts val="800"/>
              </a:spcBef>
              <a:buNone/>
              <a:defRPr/>
            </a:pPr>
            <a:endParaRPr lang="fr-FR" sz="18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 marL="0" indent="0">
              <a:spcBef>
                <a:spcPts val="800"/>
              </a:spcBef>
              <a:buNone/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 marL="914400" lvl="2" indent="0">
              <a:spcBef>
                <a:spcPts val="800"/>
              </a:spcBef>
              <a:buNone/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 marL="0" indent="0">
              <a:buNone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5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5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500" dirty="0"/>
          </a:p>
          <a:p>
            <a:pPr marL="0" indent="0">
              <a:spcBef>
                <a:spcPts val="800"/>
              </a:spcBef>
              <a:buNone/>
              <a:defRPr/>
            </a:pPr>
            <a:endParaRPr lang="fr-FR" sz="19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2771800" y="403717"/>
            <a:ext cx="6192688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700000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0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5576" y="6623774"/>
            <a:ext cx="79208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CAP DATA - Présentation </a:t>
            </a:r>
            <a:r>
              <a:rPr lang="fr-FR" sz="1100" b="1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AllDB</a:t>
            </a:r>
            <a:r>
              <a:rPr lang="en-US" sz="11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© 2019</a:t>
            </a:r>
            <a:endParaRPr lang="fr-FR" sz="1100" b="1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A31DB60C-00F2-42EC-817E-5C2A59C8FADD}"/>
              </a:ext>
            </a:extLst>
          </p:cNvPr>
          <p:cNvSpPr txBox="1">
            <a:spLocks/>
          </p:cNvSpPr>
          <p:nvPr/>
        </p:nvSpPr>
        <p:spPr>
          <a:xfrm>
            <a:off x="2843808" y="375348"/>
            <a:ext cx="6192688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7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Minikube</a:t>
            </a:r>
            <a:r>
              <a:rPr lang="fr-FR" sz="20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installation PostgreSQL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399BB8F-B3B5-1F48-EBE7-BB75844407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3" y="2708920"/>
            <a:ext cx="9083827" cy="31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906558"/>
      </p:ext>
    </p:extLst>
  </p:cSld>
  <p:clrMapOvr>
    <a:masterClrMapping/>
  </p:clrMapOvr>
  <p:transition spd="slow" advClick="0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space réservé du contenu 2"/>
          <p:cNvSpPr>
            <a:spLocks noGrp="1"/>
          </p:cNvSpPr>
          <p:nvPr>
            <p:ph idx="1"/>
          </p:nvPr>
        </p:nvSpPr>
        <p:spPr>
          <a:xfrm>
            <a:off x="408430" y="1215286"/>
            <a:ext cx="8268026" cy="5231606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19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r>
              <a:rPr lang="fr-FR" sz="2200" dirty="0"/>
              <a:t>déploiement</a:t>
            </a:r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 marL="0" indent="0">
              <a:spcBef>
                <a:spcPts val="800"/>
              </a:spcBef>
              <a:buNone/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16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800" dirty="0"/>
          </a:p>
          <a:p>
            <a:pPr marL="457200" lvl="1" indent="0">
              <a:spcBef>
                <a:spcPts val="800"/>
              </a:spcBef>
              <a:buNone/>
              <a:defRPr/>
            </a:pPr>
            <a:endParaRPr lang="fr-FR" sz="1800" dirty="0"/>
          </a:p>
          <a:p>
            <a:pPr marL="457200" lvl="1" indent="0">
              <a:spcBef>
                <a:spcPts val="800"/>
              </a:spcBef>
              <a:buNone/>
              <a:defRPr/>
            </a:pPr>
            <a:endParaRPr lang="fr-FR" sz="18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 marL="0" indent="0">
              <a:spcBef>
                <a:spcPts val="800"/>
              </a:spcBef>
              <a:buNone/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 marL="914400" lvl="2" indent="0">
              <a:spcBef>
                <a:spcPts val="800"/>
              </a:spcBef>
              <a:buNone/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 marL="0" indent="0">
              <a:buNone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5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5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500" dirty="0"/>
          </a:p>
          <a:p>
            <a:pPr marL="0" indent="0">
              <a:spcBef>
                <a:spcPts val="800"/>
              </a:spcBef>
              <a:buNone/>
              <a:defRPr/>
            </a:pPr>
            <a:endParaRPr lang="fr-FR" sz="19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2771800" y="403717"/>
            <a:ext cx="6192688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700000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0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5576" y="6623774"/>
            <a:ext cx="79208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CAP DATA - Présentation </a:t>
            </a:r>
            <a:r>
              <a:rPr lang="fr-FR" sz="1100" b="1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AllDB</a:t>
            </a:r>
            <a:r>
              <a:rPr lang="en-US" sz="11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© 2019</a:t>
            </a:r>
            <a:endParaRPr lang="fr-FR" sz="1100" b="1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A31DB60C-00F2-42EC-817E-5C2A59C8FADD}"/>
              </a:ext>
            </a:extLst>
          </p:cNvPr>
          <p:cNvSpPr txBox="1">
            <a:spLocks/>
          </p:cNvSpPr>
          <p:nvPr/>
        </p:nvSpPr>
        <p:spPr>
          <a:xfrm>
            <a:off x="2843808" y="375348"/>
            <a:ext cx="6192688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7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Minikube</a:t>
            </a:r>
            <a:r>
              <a:rPr lang="fr-FR" sz="20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installation PostgreSQL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7937CB6-688F-65E7-E485-BECC0A096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1702368"/>
            <a:ext cx="6507755" cy="483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847932"/>
      </p:ext>
    </p:extLst>
  </p:cSld>
  <p:clrMapOvr>
    <a:masterClrMapping/>
  </p:clrMapOvr>
  <p:transition spd="slow" advClick="0"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space réservé du contenu 2"/>
          <p:cNvSpPr>
            <a:spLocks noGrp="1"/>
          </p:cNvSpPr>
          <p:nvPr>
            <p:ph idx="1"/>
          </p:nvPr>
        </p:nvSpPr>
        <p:spPr>
          <a:xfrm>
            <a:off x="408430" y="1215286"/>
            <a:ext cx="8268026" cy="5231606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19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r>
              <a:rPr lang="fr-FR" sz="2200" dirty="0"/>
              <a:t>Vérification des </a:t>
            </a:r>
            <a:r>
              <a:rPr lang="fr-FR" sz="2200" dirty="0" err="1"/>
              <a:t>pods</a:t>
            </a: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 marL="0" indent="0">
              <a:spcBef>
                <a:spcPts val="800"/>
              </a:spcBef>
              <a:buNone/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16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800" dirty="0"/>
          </a:p>
          <a:p>
            <a:pPr marL="457200" lvl="1" indent="0">
              <a:spcBef>
                <a:spcPts val="800"/>
              </a:spcBef>
              <a:buNone/>
              <a:defRPr/>
            </a:pPr>
            <a:endParaRPr lang="fr-FR" sz="1800" dirty="0"/>
          </a:p>
          <a:p>
            <a:pPr marL="457200" lvl="1" indent="0">
              <a:spcBef>
                <a:spcPts val="800"/>
              </a:spcBef>
              <a:buNone/>
              <a:defRPr/>
            </a:pPr>
            <a:endParaRPr lang="fr-FR" sz="18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 marL="0" indent="0">
              <a:spcBef>
                <a:spcPts val="800"/>
              </a:spcBef>
              <a:buNone/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 marL="914400" lvl="2" indent="0">
              <a:spcBef>
                <a:spcPts val="800"/>
              </a:spcBef>
              <a:buNone/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 marL="0" indent="0">
              <a:buNone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5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5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500" dirty="0"/>
          </a:p>
          <a:p>
            <a:pPr marL="0" indent="0">
              <a:spcBef>
                <a:spcPts val="800"/>
              </a:spcBef>
              <a:buNone/>
              <a:defRPr/>
            </a:pPr>
            <a:endParaRPr lang="fr-FR" sz="19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2771800" y="403717"/>
            <a:ext cx="6192688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700000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0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5576" y="6623774"/>
            <a:ext cx="79208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CAP DATA - Présentation </a:t>
            </a:r>
            <a:r>
              <a:rPr lang="fr-FR" sz="1100" b="1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AllDB</a:t>
            </a:r>
            <a:r>
              <a:rPr lang="en-US" sz="11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© 2019</a:t>
            </a:r>
            <a:endParaRPr lang="fr-FR" sz="1100" b="1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A31DB60C-00F2-42EC-817E-5C2A59C8FADD}"/>
              </a:ext>
            </a:extLst>
          </p:cNvPr>
          <p:cNvSpPr txBox="1">
            <a:spLocks/>
          </p:cNvSpPr>
          <p:nvPr/>
        </p:nvSpPr>
        <p:spPr>
          <a:xfrm>
            <a:off x="2843808" y="375348"/>
            <a:ext cx="6192688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7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Minikube</a:t>
            </a:r>
            <a:r>
              <a:rPr lang="fr-FR" sz="20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installation PostgreSQL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43461CE-8C25-5B84-C9B9-39CC239AE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689" y="2316383"/>
            <a:ext cx="8786621" cy="222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292580"/>
      </p:ext>
    </p:extLst>
  </p:cSld>
  <p:clrMapOvr>
    <a:masterClrMapping/>
  </p:clrMapOvr>
  <p:transition spd="slow" advClick="0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space réservé du contenu 2"/>
          <p:cNvSpPr>
            <a:spLocks noGrp="1"/>
          </p:cNvSpPr>
          <p:nvPr>
            <p:ph idx="1"/>
          </p:nvPr>
        </p:nvSpPr>
        <p:spPr>
          <a:xfrm>
            <a:off x="107504" y="1251046"/>
            <a:ext cx="8268026" cy="5231606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19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r>
              <a:rPr lang="fr-FR" sz="1900" dirty="0"/>
              <a:t>Environnement Machine Virtuelle</a:t>
            </a:r>
          </a:p>
          <a:p>
            <a:pPr marL="914400" lvl="2" indent="0">
              <a:spcBef>
                <a:spcPts val="800"/>
              </a:spcBef>
              <a:buNone/>
              <a:defRPr/>
            </a:pPr>
            <a:endParaRPr lang="fr-FR" sz="11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r>
              <a:rPr lang="fr-FR" sz="1500" dirty="0"/>
              <a:t>VM  -&gt;  OS + Réseau + DLL / librairies + applications</a:t>
            </a:r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r>
              <a:rPr lang="fr-FR" sz="1200" dirty="0"/>
              <a:t>L’hyperviseur prend en charge 1 ou plusieurs VM qui elle(s) même(s) comporte(nt) des couches OS et applicatives. Ainsi “n” OS seront déployés en fonction des “n” VM gérées par l’hyperviseur.</a:t>
            </a:r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5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5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5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5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5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5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5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5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500" dirty="0"/>
          </a:p>
          <a:p>
            <a:pPr marL="0" indent="0">
              <a:spcBef>
                <a:spcPts val="800"/>
              </a:spcBef>
              <a:buNone/>
              <a:defRPr/>
            </a:pPr>
            <a:endParaRPr lang="fr-FR" sz="19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2771800" y="403717"/>
            <a:ext cx="6192688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700000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0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5576" y="6623774"/>
            <a:ext cx="79208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CAP DATA - Présentation </a:t>
            </a:r>
            <a:r>
              <a:rPr lang="fr-FR" sz="1100" b="1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AllDB</a:t>
            </a:r>
            <a:r>
              <a:rPr lang="en-US" sz="11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© 2019</a:t>
            </a:r>
            <a:endParaRPr lang="fr-FR" sz="1100" b="1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A31DB60C-00F2-42EC-817E-5C2A59C8FADD}"/>
              </a:ext>
            </a:extLst>
          </p:cNvPr>
          <p:cNvSpPr txBox="1">
            <a:spLocks/>
          </p:cNvSpPr>
          <p:nvPr/>
        </p:nvSpPr>
        <p:spPr>
          <a:xfrm>
            <a:off x="2843808" y="375348"/>
            <a:ext cx="6192688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7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Présentation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D214FB5-2AB9-D04F-8E66-534A92654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285932"/>
            <a:ext cx="3960440" cy="316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039985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space réservé du contenu 2"/>
          <p:cNvSpPr>
            <a:spLocks noGrp="1"/>
          </p:cNvSpPr>
          <p:nvPr>
            <p:ph idx="1"/>
          </p:nvPr>
        </p:nvSpPr>
        <p:spPr>
          <a:xfrm>
            <a:off x="179512" y="979717"/>
            <a:ext cx="8268026" cy="5231606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16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1800" b="1" dirty="0"/>
          </a:p>
          <a:p>
            <a:pPr marL="0" indent="0">
              <a:spcBef>
                <a:spcPts val="800"/>
              </a:spcBef>
              <a:buNone/>
              <a:defRPr/>
            </a:pPr>
            <a:endParaRPr lang="fr-FR" sz="1800" b="1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1800" b="1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1800" b="1" dirty="0"/>
          </a:p>
          <a:p>
            <a:pPr algn="ctr">
              <a:spcBef>
                <a:spcPts val="800"/>
              </a:spcBef>
              <a:buBlip>
                <a:blip r:embed="rId2"/>
              </a:buBlip>
              <a:defRPr/>
            </a:pPr>
            <a:r>
              <a:rPr lang="fr-FR" sz="5400" dirty="0"/>
              <a:t>Exploitation PostgreSQL</a:t>
            </a:r>
          </a:p>
          <a:p>
            <a:pPr marL="0" indent="0" algn="ctr">
              <a:spcBef>
                <a:spcPts val="800"/>
              </a:spcBef>
              <a:buNone/>
              <a:defRPr/>
            </a:pPr>
            <a:endParaRPr lang="fr-FR" sz="5400" dirty="0"/>
          </a:p>
          <a:p>
            <a:pPr algn="ctr">
              <a:spcBef>
                <a:spcPts val="800"/>
              </a:spcBef>
              <a:buBlip>
                <a:blip r:embed="rId2"/>
              </a:buBlip>
              <a:defRPr/>
            </a:pPr>
            <a:endParaRPr lang="fr-FR" sz="54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1800" b="1" dirty="0"/>
          </a:p>
          <a:p>
            <a:pPr marL="0" indent="0">
              <a:spcBef>
                <a:spcPts val="800"/>
              </a:spcBef>
              <a:buNone/>
              <a:defRPr/>
            </a:pPr>
            <a:endParaRPr lang="fr-FR" sz="1800" b="1" dirty="0"/>
          </a:p>
          <a:p>
            <a:pPr marL="0" indent="0">
              <a:spcBef>
                <a:spcPts val="800"/>
              </a:spcBef>
              <a:buNone/>
              <a:defRPr/>
            </a:pPr>
            <a:endParaRPr lang="fr-FR" sz="1800" b="1" dirty="0"/>
          </a:p>
          <a:p>
            <a:pPr marL="0" indent="0">
              <a:spcBef>
                <a:spcPts val="800"/>
              </a:spcBef>
              <a:buNone/>
              <a:defRPr/>
            </a:pPr>
            <a:endParaRPr lang="fr-FR" sz="1800" b="1" dirty="0"/>
          </a:p>
        </p:txBody>
      </p:sp>
      <p:sp>
        <p:nvSpPr>
          <p:cNvPr id="4" name="Rectangle 3"/>
          <p:cNvSpPr/>
          <p:nvPr/>
        </p:nvSpPr>
        <p:spPr>
          <a:xfrm>
            <a:off x="755576" y="6623774"/>
            <a:ext cx="79208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CAP DATA - Présentation </a:t>
            </a:r>
            <a:r>
              <a:rPr lang="fr-FR" sz="1100" b="1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AllDB</a:t>
            </a:r>
            <a:r>
              <a:rPr lang="en-US" sz="11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© 2019</a:t>
            </a:r>
            <a:endParaRPr lang="fr-FR" sz="1100" b="1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E5A0353-8A07-6B0C-CDE0-2EA6A6E87765}"/>
              </a:ext>
            </a:extLst>
          </p:cNvPr>
          <p:cNvSpPr txBox="1">
            <a:spLocks/>
          </p:cNvSpPr>
          <p:nvPr/>
        </p:nvSpPr>
        <p:spPr>
          <a:xfrm>
            <a:off x="3203848" y="403717"/>
            <a:ext cx="6192688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7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sz="2000" b="1" i="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olution </a:t>
            </a:r>
            <a:r>
              <a:rPr lang="fr-FR" sz="2000" b="1" i="0" dirty="0" err="1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Kubernetes</a:t>
            </a:r>
            <a:r>
              <a:rPr lang="fr-FR" sz="2000" b="1" i="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locale </a:t>
            </a:r>
            <a:r>
              <a:rPr lang="fr-FR" sz="2000" b="1" i="0" dirty="0" err="1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Minikube</a:t>
            </a:r>
            <a:endParaRPr lang="fr-FR" sz="2000" b="1" i="0" dirty="0">
              <a:solidFill>
                <a:schemeClr val="bg1">
                  <a:lumMod val="6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0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8927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space réservé du contenu 2"/>
          <p:cNvSpPr>
            <a:spLocks noGrp="1"/>
          </p:cNvSpPr>
          <p:nvPr>
            <p:ph idx="1"/>
          </p:nvPr>
        </p:nvSpPr>
        <p:spPr>
          <a:xfrm>
            <a:off x="408430" y="1215286"/>
            <a:ext cx="8268026" cy="5231606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19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r>
              <a:rPr lang="fr-FR" sz="2200" dirty="0"/>
              <a:t>Service pour la connexion externe avec PostgreSQL</a:t>
            </a:r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16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800" dirty="0"/>
          </a:p>
          <a:p>
            <a:pPr marL="457200" lvl="1" indent="0">
              <a:spcBef>
                <a:spcPts val="800"/>
              </a:spcBef>
              <a:buNone/>
              <a:defRPr/>
            </a:pPr>
            <a:endParaRPr lang="fr-FR" sz="1800" dirty="0"/>
          </a:p>
          <a:p>
            <a:pPr marL="457200" lvl="1" indent="0">
              <a:spcBef>
                <a:spcPts val="800"/>
              </a:spcBef>
              <a:buNone/>
              <a:defRPr/>
            </a:pPr>
            <a:endParaRPr lang="fr-FR" sz="18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 marL="0" indent="0">
              <a:spcBef>
                <a:spcPts val="800"/>
              </a:spcBef>
              <a:buNone/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 marL="914400" lvl="2" indent="0">
              <a:spcBef>
                <a:spcPts val="800"/>
              </a:spcBef>
              <a:buNone/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 marL="0" indent="0">
              <a:buNone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5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5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500" dirty="0"/>
          </a:p>
          <a:p>
            <a:pPr marL="0" indent="0">
              <a:spcBef>
                <a:spcPts val="800"/>
              </a:spcBef>
              <a:buNone/>
              <a:defRPr/>
            </a:pPr>
            <a:endParaRPr lang="fr-FR" sz="19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2771800" y="403717"/>
            <a:ext cx="6192688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700000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0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5576" y="6623774"/>
            <a:ext cx="79208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CAP DATA - Présentation </a:t>
            </a:r>
            <a:r>
              <a:rPr lang="fr-FR" sz="1100" b="1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AllDB</a:t>
            </a:r>
            <a:r>
              <a:rPr lang="en-US" sz="11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© 2019</a:t>
            </a:r>
            <a:endParaRPr lang="fr-FR" sz="1100" b="1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A31DB60C-00F2-42EC-817E-5C2A59C8FADD}"/>
              </a:ext>
            </a:extLst>
          </p:cNvPr>
          <p:cNvSpPr txBox="1">
            <a:spLocks/>
          </p:cNvSpPr>
          <p:nvPr/>
        </p:nvSpPr>
        <p:spPr>
          <a:xfrm>
            <a:off x="2843808" y="375348"/>
            <a:ext cx="6192688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7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Minikube</a:t>
            </a:r>
            <a:r>
              <a:rPr lang="fr-FR" sz="20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installation PostgreSQL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492CB91-927A-C709-58E0-C68A46E099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365" y="2348880"/>
            <a:ext cx="3711262" cy="247671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647E202-2E37-B718-A1A9-A12DB67C74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6" y="4757966"/>
            <a:ext cx="8809483" cy="199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305450"/>
      </p:ext>
    </p:extLst>
  </p:cSld>
  <p:clrMapOvr>
    <a:masterClrMapping/>
  </p:clrMapOvr>
  <p:transition spd="slow" advClick="0">
    <p:wip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space réservé du contenu 2"/>
          <p:cNvSpPr>
            <a:spLocks noGrp="1"/>
          </p:cNvSpPr>
          <p:nvPr>
            <p:ph idx="1"/>
          </p:nvPr>
        </p:nvSpPr>
        <p:spPr>
          <a:xfrm>
            <a:off x="408430" y="1215286"/>
            <a:ext cx="8268026" cy="5231606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19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r>
              <a:rPr lang="fr-FR" sz="2200" dirty="0"/>
              <a:t>Connexion PostgreSQL.</a:t>
            </a:r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r>
              <a:rPr lang="fr-FR" sz="1800" dirty="0"/>
              <a:t>Connexion via </a:t>
            </a:r>
            <a:r>
              <a:rPr lang="fr-FR" sz="1800" dirty="0" err="1"/>
              <a:t>kubectl</a:t>
            </a:r>
            <a:r>
              <a:rPr lang="fr-FR" sz="1800" dirty="0"/>
              <a:t> </a:t>
            </a:r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r>
              <a:rPr lang="fr-FR" sz="1800" dirty="0"/>
              <a:t>Trouver l’adresse IP du cluster</a:t>
            </a:r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16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800" dirty="0"/>
          </a:p>
          <a:p>
            <a:pPr marL="457200" lvl="1" indent="0">
              <a:spcBef>
                <a:spcPts val="800"/>
              </a:spcBef>
              <a:buNone/>
              <a:defRPr/>
            </a:pPr>
            <a:endParaRPr lang="fr-FR" sz="1800" dirty="0"/>
          </a:p>
          <a:p>
            <a:pPr marL="457200" lvl="1" indent="0">
              <a:spcBef>
                <a:spcPts val="800"/>
              </a:spcBef>
              <a:buNone/>
              <a:defRPr/>
            </a:pPr>
            <a:endParaRPr lang="fr-FR" sz="18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 marL="0" indent="0">
              <a:spcBef>
                <a:spcPts val="800"/>
              </a:spcBef>
              <a:buNone/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 marL="914400" lvl="2" indent="0">
              <a:spcBef>
                <a:spcPts val="800"/>
              </a:spcBef>
              <a:buNone/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 marL="0" indent="0">
              <a:buNone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5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5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500" dirty="0"/>
          </a:p>
          <a:p>
            <a:pPr marL="0" indent="0">
              <a:spcBef>
                <a:spcPts val="800"/>
              </a:spcBef>
              <a:buNone/>
              <a:defRPr/>
            </a:pPr>
            <a:endParaRPr lang="fr-FR" sz="19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2771800" y="403717"/>
            <a:ext cx="6192688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700000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0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5576" y="6623774"/>
            <a:ext cx="79208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CAP DATA - Présentation </a:t>
            </a:r>
            <a:r>
              <a:rPr lang="fr-FR" sz="1100" b="1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AllDB</a:t>
            </a:r>
            <a:r>
              <a:rPr lang="en-US" sz="11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© 2019</a:t>
            </a:r>
            <a:endParaRPr lang="fr-FR" sz="1100" b="1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A31DB60C-00F2-42EC-817E-5C2A59C8FADD}"/>
              </a:ext>
            </a:extLst>
          </p:cNvPr>
          <p:cNvSpPr txBox="1">
            <a:spLocks/>
          </p:cNvSpPr>
          <p:nvPr/>
        </p:nvSpPr>
        <p:spPr>
          <a:xfrm>
            <a:off x="2843808" y="375348"/>
            <a:ext cx="6192688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7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Minikube</a:t>
            </a:r>
            <a:r>
              <a:rPr lang="fr-FR" sz="20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exploitation PostgreSQL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7C85E5E-7DF7-3BFC-A372-AFF951214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926" y="4596467"/>
            <a:ext cx="8447546" cy="202730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257DB88-7841-34F7-518A-F704EC9EA5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07" y="2456004"/>
            <a:ext cx="8695173" cy="172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052158"/>
      </p:ext>
    </p:extLst>
  </p:cSld>
  <p:clrMapOvr>
    <a:masterClrMapping/>
  </p:clrMapOvr>
  <p:transition spd="slow" advClick="0">
    <p:wip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space réservé du contenu 2"/>
          <p:cNvSpPr>
            <a:spLocks noGrp="1"/>
          </p:cNvSpPr>
          <p:nvPr>
            <p:ph idx="1"/>
          </p:nvPr>
        </p:nvSpPr>
        <p:spPr>
          <a:xfrm>
            <a:off x="408430" y="1215286"/>
            <a:ext cx="8268026" cy="5231606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19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r>
              <a:rPr lang="fr-FR" sz="2200" dirty="0"/>
              <a:t>L’IP de notre cluster est 192,168,39,227. Télécharger l’outil « </a:t>
            </a:r>
            <a:r>
              <a:rPr lang="fr-FR" sz="2200" dirty="0" err="1"/>
              <a:t>psql</a:t>
            </a:r>
            <a:r>
              <a:rPr lang="fr-FR" sz="2200" dirty="0"/>
              <a:t> » du package client PostgreSQL pour pouvoir se connecter à l’instance.</a:t>
            </a:r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16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800" dirty="0"/>
          </a:p>
          <a:p>
            <a:pPr marL="457200" lvl="1" indent="0">
              <a:spcBef>
                <a:spcPts val="800"/>
              </a:spcBef>
              <a:buNone/>
              <a:defRPr/>
            </a:pPr>
            <a:endParaRPr lang="fr-FR" sz="1800" dirty="0"/>
          </a:p>
          <a:p>
            <a:pPr marL="457200" lvl="1" indent="0">
              <a:spcBef>
                <a:spcPts val="800"/>
              </a:spcBef>
              <a:buNone/>
              <a:defRPr/>
            </a:pPr>
            <a:endParaRPr lang="fr-FR" sz="18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 marL="0" indent="0">
              <a:spcBef>
                <a:spcPts val="800"/>
              </a:spcBef>
              <a:buNone/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 marL="914400" lvl="2" indent="0">
              <a:spcBef>
                <a:spcPts val="800"/>
              </a:spcBef>
              <a:buNone/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 marL="0" indent="0">
              <a:buNone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5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5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500" dirty="0"/>
          </a:p>
          <a:p>
            <a:pPr marL="0" indent="0">
              <a:spcBef>
                <a:spcPts val="800"/>
              </a:spcBef>
              <a:buNone/>
              <a:defRPr/>
            </a:pPr>
            <a:endParaRPr lang="fr-FR" sz="19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2771800" y="403717"/>
            <a:ext cx="6192688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700000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0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5576" y="6623774"/>
            <a:ext cx="79208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CAP DATA - Présentation </a:t>
            </a:r>
            <a:r>
              <a:rPr lang="fr-FR" sz="1100" b="1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AllDB</a:t>
            </a:r>
            <a:r>
              <a:rPr lang="en-US" sz="11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© 2019</a:t>
            </a:r>
            <a:endParaRPr lang="fr-FR" sz="1100" b="1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A31DB60C-00F2-42EC-817E-5C2A59C8FADD}"/>
              </a:ext>
            </a:extLst>
          </p:cNvPr>
          <p:cNvSpPr txBox="1">
            <a:spLocks/>
          </p:cNvSpPr>
          <p:nvPr/>
        </p:nvSpPr>
        <p:spPr>
          <a:xfrm>
            <a:off x="2843808" y="375348"/>
            <a:ext cx="6192688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7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Minikube</a:t>
            </a:r>
            <a:r>
              <a:rPr lang="fr-FR" sz="20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exploitation PostgreSQL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1BF3CC2-CC2F-D04E-B0CE-9E5707B5A0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856" y="2843926"/>
            <a:ext cx="8695173" cy="377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312708"/>
      </p:ext>
    </p:extLst>
  </p:cSld>
  <p:clrMapOvr>
    <a:masterClrMapping/>
  </p:clrMapOvr>
  <p:transition spd="slow" advClick="0">
    <p:wip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space réservé du contenu 2"/>
          <p:cNvSpPr>
            <a:spLocks noGrp="1"/>
          </p:cNvSpPr>
          <p:nvPr>
            <p:ph idx="1"/>
          </p:nvPr>
        </p:nvSpPr>
        <p:spPr>
          <a:xfrm>
            <a:off x="408430" y="1215286"/>
            <a:ext cx="8268026" cy="5231606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19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r>
              <a:rPr lang="fr-FR" sz="2200" dirty="0"/>
              <a:t>Exploitation des logs de PostgreSQL</a:t>
            </a:r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r>
              <a:rPr lang="fr-FR" sz="1800" dirty="0"/>
              <a:t>Utiliser </a:t>
            </a:r>
            <a:r>
              <a:rPr lang="fr-FR" sz="1800" dirty="0" err="1"/>
              <a:t>kubectl</a:t>
            </a:r>
            <a:r>
              <a:rPr lang="fr-FR" sz="1800" dirty="0"/>
              <a:t> pour lire le log PostgreSQL. Repérer le nom du « </a:t>
            </a:r>
            <a:r>
              <a:rPr lang="fr-FR" sz="1800" dirty="0" err="1"/>
              <a:t>pod</a:t>
            </a:r>
            <a:r>
              <a:rPr lang="fr-FR" sz="1800" dirty="0"/>
              <a:t> » de notre instance PostgreSQL.</a:t>
            </a:r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16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800" dirty="0"/>
          </a:p>
          <a:p>
            <a:pPr marL="457200" lvl="1" indent="0">
              <a:spcBef>
                <a:spcPts val="800"/>
              </a:spcBef>
              <a:buNone/>
              <a:defRPr/>
            </a:pPr>
            <a:endParaRPr lang="fr-FR" sz="1800" dirty="0"/>
          </a:p>
          <a:p>
            <a:pPr marL="457200" lvl="1" indent="0">
              <a:spcBef>
                <a:spcPts val="800"/>
              </a:spcBef>
              <a:buNone/>
              <a:defRPr/>
            </a:pPr>
            <a:endParaRPr lang="fr-FR" sz="18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 marL="0" indent="0">
              <a:spcBef>
                <a:spcPts val="800"/>
              </a:spcBef>
              <a:buNone/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 marL="914400" lvl="2" indent="0">
              <a:spcBef>
                <a:spcPts val="800"/>
              </a:spcBef>
              <a:buNone/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 marL="0" indent="0">
              <a:buNone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5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5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500" dirty="0"/>
          </a:p>
          <a:p>
            <a:pPr marL="0" indent="0">
              <a:spcBef>
                <a:spcPts val="800"/>
              </a:spcBef>
              <a:buNone/>
              <a:defRPr/>
            </a:pPr>
            <a:endParaRPr lang="fr-FR" sz="19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2771800" y="403717"/>
            <a:ext cx="6192688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700000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0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5576" y="6623774"/>
            <a:ext cx="79208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CAP DATA - Présentation </a:t>
            </a:r>
            <a:r>
              <a:rPr lang="fr-FR" sz="1100" b="1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AllDB</a:t>
            </a:r>
            <a:r>
              <a:rPr lang="en-US" sz="11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© 2019</a:t>
            </a:r>
            <a:endParaRPr lang="fr-FR" sz="1100" b="1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A31DB60C-00F2-42EC-817E-5C2A59C8FADD}"/>
              </a:ext>
            </a:extLst>
          </p:cNvPr>
          <p:cNvSpPr txBox="1">
            <a:spLocks/>
          </p:cNvSpPr>
          <p:nvPr/>
        </p:nvSpPr>
        <p:spPr>
          <a:xfrm>
            <a:off x="2843808" y="375348"/>
            <a:ext cx="6192688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7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Minikube</a:t>
            </a:r>
            <a:r>
              <a:rPr lang="fr-FR" sz="20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exploitation PostgreSQL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C27DFAF-FD2B-FA1C-29F8-7CA79D8B3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852936"/>
            <a:ext cx="7064352" cy="349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915860"/>
      </p:ext>
    </p:extLst>
  </p:cSld>
  <p:clrMapOvr>
    <a:masterClrMapping/>
  </p:clrMapOvr>
  <p:transition spd="slow" advClick="0">
    <p:wip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space réservé du contenu 2"/>
          <p:cNvSpPr>
            <a:spLocks noGrp="1"/>
          </p:cNvSpPr>
          <p:nvPr>
            <p:ph idx="1"/>
          </p:nvPr>
        </p:nvSpPr>
        <p:spPr>
          <a:xfrm>
            <a:off x="429118" y="1509762"/>
            <a:ext cx="8268026" cy="5231606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11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2771800" y="403717"/>
            <a:ext cx="6192688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700000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0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5576" y="6623774"/>
            <a:ext cx="79208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CAP DATA - Présentation </a:t>
            </a:r>
            <a:r>
              <a:rPr lang="fr-FR" sz="1100" b="1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AllDB</a:t>
            </a:r>
            <a:r>
              <a:rPr lang="en-US" sz="11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© 2019</a:t>
            </a:r>
            <a:endParaRPr lang="fr-FR" sz="1100" b="1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0" name="Picture 2" descr="RÃ©sultat de recherche d'images pour &quot;questions&quot;">
            <a:extLst>
              <a:ext uri="{FF2B5EF4-FFF2-40B4-BE49-F238E27FC236}">
                <a16:creationId xmlns:a16="http://schemas.microsoft.com/office/drawing/2014/main" id="{F48EEC2C-EBC9-4E66-B35F-2C15AA37D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265" y="2132856"/>
            <a:ext cx="3645024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234D2422-6145-418D-A542-100B89C0A004}"/>
              </a:ext>
            </a:extLst>
          </p:cNvPr>
          <p:cNvSpPr txBox="1">
            <a:spLocks/>
          </p:cNvSpPr>
          <p:nvPr/>
        </p:nvSpPr>
        <p:spPr>
          <a:xfrm>
            <a:off x="2843808" y="375348"/>
            <a:ext cx="6192688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700000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0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6840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space réservé du contenu 2"/>
          <p:cNvSpPr>
            <a:spLocks noGrp="1"/>
          </p:cNvSpPr>
          <p:nvPr>
            <p:ph idx="1"/>
          </p:nvPr>
        </p:nvSpPr>
        <p:spPr>
          <a:xfrm>
            <a:off x="408430" y="1133673"/>
            <a:ext cx="8268026" cy="5231606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19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r>
              <a:rPr lang="fr-FR" sz="1900" dirty="0"/>
              <a:t>Containerisation</a:t>
            </a:r>
            <a:endParaRPr lang="fr-FR" sz="15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5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r>
              <a:rPr lang="fr-FR" sz="1500" dirty="0"/>
              <a:t>Container  - &gt;  librairies applicatives + applications. </a:t>
            </a:r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r>
              <a:rPr lang="fr-FR" sz="1300" dirty="0"/>
              <a:t>un seul OS sur l’hôte. </a:t>
            </a:r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r>
              <a:rPr lang="fr-FR" sz="1300" dirty="0"/>
              <a:t>un processus “Docker Engine” qui se </a:t>
            </a:r>
            <a:br>
              <a:rPr lang="fr-FR" sz="1300" dirty="0"/>
            </a:br>
            <a:r>
              <a:rPr lang="fr-FR" sz="1300" dirty="0"/>
              <a:t>charge de communiquer avec les containers.</a:t>
            </a:r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r>
              <a:rPr lang="fr-FR" sz="1300" dirty="0"/>
              <a:t>Chaque container docker contiendra son </a:t>
            </a:r>
            <a:br>
              <a:rPr lang="fr-FR" sz="1300" dirty="0"/>
            </a:br>
            <a:r>
              <a:rPr lang="fr-FR" sz="1300" dirty="0"/>
              <a:t>application embarquée avec les dépendances </a:t>
            </a:r>
            <a:br>
              <a:rPr lang="fr-FR" sz="1300" dirty="0"/>
            </a:br>
            <a:r>
              <a:rPr lang="fr-FR" sz="1300" dirty="0"/>
              <a:t>nécessaires (compilateurs C, librairies, packages</a:t>
            </a:r>
            <a:br>
              <a:rPr lang="fr-FR" sz="1300" dirty="0"/>
            </a:br>
            <a:r>
              <a:rPr lang="fr-FR" sz="1300" dirty="0"/>
              <a:t> auxiliaires …..).</a:t>
            </a:r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r>
              <a:rPr lang="fr-FR" sz="1300" dirty="0"/>
              <a:t>Mais l’OS de la machine hôte, de son coté, </a:t>
            </a:r>
            <a:br>
              <a:rPr lang="fr-FR" sz="1300" dirty="0"/>
            </a:br>
            <a:r>
              <a:rPr lang="fr-FR" sz="1300" dirty="0"/>
              <a:t>pourra ne contenir qu’un ensemble de </a:t>
            </a:r>
            <a:br>
              <a:rPr lang="fr-FR" sz="1300" dirty="0"/>
            </a:br>
            <a:r>
              <a:rPr lang="fr-FR" sz="1300" dirty="0"/>
              <a:t>packages et bibliothèques natives.</a:t>
            </a:r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5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5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500" dirty="0"/>
          </a:p>
          <a:p>
            <a:pPr marL="0" indent="0">
              <a:spcBef>
                <a:spcPts val="800"/>
              </a:spcBef>
              <a:buNone/>
              <a:defRPr/>
            </a:pPr>
            <a:endParaRPr lang="fr-FR" sz="19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2771800" y="403717"/>
            <a:ext cx="6192688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700000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0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5576" y="6623774"/>
            <a:ext cx="79208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CAP DATA - Présentation </a:t>
            </a:r>
            <a:r>
              <a:rPr lang="fr-FR" sz="1100" b="1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AllDB</a:t>
            </a:r>
            <a:r>
              <a:rPr lang="en-US" sz="11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© 2019</a:t>
            </a:r>
            <a:endParaRPr lang="fr-FR" sz="1100" b="1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A31DB60C-00F2-42EC-817E-5C2A59C8FADD}"/>
              </a:ext>
            </a:extLst>
          </p:cNvPr>
          <p:cNvSpPr txBox="1">
            <a:spLocks/>
          </p:cNvSpPr>
          <p:nvPr/>
        </p:nvSpPr>
        <p:spPr>
          <a:xfrm>
            <a:off x="2843808" y="375348"/>
            <a:ext cx="6192688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7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Présentation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F14A18C-EB57-204E-466A-751D36421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510" y="2852936"/>
            <a:ext cx="4149946" cy="331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857368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space réservé du contenu 2"/>
          <p:cNvSpPr>
            <a:spLocks noGrp="1"/>
          </p:cNvSpPr>
          <p:nvPr>
            <p:ph idx="1"/>
          </p:nvPr>
        </p:nvSpPr>
        <p:spPr>
          <a:xfrm>
            <a:off x="408430" y="1133673"/>
            <a:ext cx="8268026" cy="5231606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19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r>
              <a:rPr lang="fr-FR" sz="2000" dirty="0"/>
              <a:t>Avantages de la containerisation</a:t>
            </a:r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r>
              <a:rPr lang="fr-FR" sz="1800" dirty="0"/>
              <a:t>1 OS commun pour tous les containers</a:t>
            </a:r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r>
              <a:rPr lang="fr-FR" sz="1800" dirty="0"/>
              <a:t>Simplicité -&gt; déployer facilement des containers </a:t>
            </a:r>
            <a:r>
              <a:rPr lang="fr-FR" sz="1800" dirty="0" err="1"/>
              <a:t>prépackagés</a:t>
            </a: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r>
              <a:rPr lang="fr-FR" sz="1800" dirty="0"/>
              <a:t>Réduction temps d’installation (pas d’OS à installer)</a:t>
            </a:r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r>
              <a:rPr lang="fr-FR" sz="1800" dirty="0"/>
              <a:t>Portabilité (images faciles à restaurer)</a:t>
            </a:r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r>
              <a:rPr lang="fr-FR" sz="1800" dirty="0"/>
              <a:t>Scalabilité -&gt; déployer des images (</a:t>
            </a:r>
            <a:r>
              <a:rPr lang="fr-FR" sz="1800" dirty="0" err="1"/>
              <a:t>pod</a:t>
            </a:r>
            <a:r>
              <a:rPr lang="fr-FR" sz="1800" dirty="0"/>
              <a:t> sous </a:t>
            </a:r>
            <a:r>
              <a:rPr lang="fr-FR" sz="1800" dirty="0" err="1"/>
              <a:t>Kubernetes</a:t>
            </a:r>
            <a:r>
              <a:rPr lang="fr-FR" sz="1800" dirty="0"/>
              <a:t>). Copie environnements </a:t>
            </a:r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r>
              <a:rPr lang="fr-FR" sz="1800" dirty="0"/>
              <a:t>Compatibilité Windows / Linux /Mac</a:t>
            </a:r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r>
              <a:rPr lang="fr-FR" sz="1800" dirty="0"/>
              <a:t>Linux LXC </a:t>
            </a:r>
            <a:r>
              <a:rPr lang="fr-FR" sz="1800" dirty="0" err="1"/>
              <a:t>LinuX</a:t>
            </a:r>
            <a:r>
              <a:rPr lang="fr-FR" sz="1800" dirty="0"/>
              <a:t> Container avec isolation parfaire de chaque container.</a:t>
            </a:r>
          </a:p>
          <a:p>
            <a:pPr marL="457200" lvl="1" indent="0">
              <a:spcBef>
                <a:spcPts val="800"/>
              </a:spcBef>
              <a:buNone/>
              <a:defRPr/>
            </a:pPr>
            <a:endParaRPr lang="fr-FR" sz="15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5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500" dirty="0"/>
          </a:p>
          <a:p>
            <a:pPr marL="0" indent="0">
              <a:spcBef>
                <a:spcPts val="800"/>
              </a:spcBef>
              <a:buNone/>
              <a:defRPr/>
            </a:pPr>
            <a:endParaRPr lang="fr-FR" sz="19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2771800" y="403717"/>
            <a:ext cx="6192688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700000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0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5576" y="6623774"/>
            <a:ext cx="79208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CAP DATA - Présentation </a:t>
            </a:r>
            <a:r>
              <a:rPr lang="fr-FR" sz="1100" b="1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AllDB</a:t>
            </a:r>
            <a:r>
              <a:rPr lang="en-US" sz="11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© 2019</a:t>
            </a:r>
            <a:endParaRPr lang="fr-FR" sz="1100" b="1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A31DB60C-00F2-42EC-817E-5C2A59C8FADD}"/>
              </a:ext>
            </a:extLst>
          </p:cNvPr>
          <p:cNvSpPr txBox="1">
            <a:spLocks/>
          </p:cNvSpPr>
          <p:nvPr/>
        </p:nvSpPr>
        <p:spPr>
          <a:xfrm>
            <a:off x="2843808" y="375348"/>
            <a:ext cx="6192688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7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Présentation</a:t>
            </a:r>
          </a:p>
        </p:txBody>
      </p:sp>
    </p:spTree>
    <p:extLst>
      <p:ext uri="{BB962C8B-B14F-4D97-AF65-F5344CB8AC3E}">
        <p14:creationId xmlns:p14="http://schemas.microsoft.com/office/powerpoint/2010/main" val="3729531757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space réservé du contenu 2"/>
          <p:cNvSpPr>
            <a:spLocks noGrp="1"/>
          </p:cNvSpPr>
          <p:nvPr>
            <p:ph idx="1"/>
          </p:nvPr>
        </p:nvSpPr>
        <p:spPr>
          <a:xfrm>
            <a:off x="408430" y="1133673"/>
            <a:ext cx="8268026" cy="5231606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19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r>
              <a:rPr lang="fr-FR" sz="2000" dirty="0"/>
              <a:t>Quelques inconvénients </a:t>
            </a:r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r>
              <a:rPr lang="fr-FR" sz="1800" dirty="0"/>
              <a:t>Encore quelques soucis de compatibilité Distributions Linux et </a:t>
            </a:r>
            <a:r>
              <a:rPr lang="fr-FR" sz="1800" dirty="0" err="1"/>
              <a:t>Wiindows</a:t>
            </a:r>
            <a:r>
              <a:rPr lang="fr-FR" sz="1800" dirty="0"/>
              <a:t> (Docker et « boot2docker »)</a:t>
            </a:r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r>
              <a:rPr lang="fr-FR" sz="1800" i="1" dirty="0"/>
              <a:t>Installation d’</a:t>
            </a:r>
            <a:r>
              <a:rPr lang="fr-FR" sz="1800" i="1" dirty="0" err="1"/>
              <a:t>unee</a:t>
            </a:r>
            <a:r>
              <a:rPr lang="fr-FR" sz="1800" i="1" dirty="0"/>
              <a:t> couche pour gérer la containerisation (Docker Engine)</a:t>
            </a:r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r>
              <a:rPr lang="fr-FR" sz="1800" dirty="0"/>
              <a:t>Application doit être « container </a:t>
            </a:r>
            <a:r>
              <a:rPr lang="fr-FR" sz="1800" dirty="0" err="1"/>
              <a:t>ready</a:t>
            </a:r>
            <a:r>
              <a:rPr lang="fr-FR" sz="1800" dirty="0"/>
              <a:t> » (BDD Oracle  &gt; 200 To ?)</a:t>
            </a:r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r>
              <a:rPr lang="fr-FR" sz="1800" dirty="0"/>
              <a:t>Attention aux fuites mémoire -&gt; même OS , même RAM physique …. (propre à la virtualisation) -&gt; </a:t>
            </a:r>
            <a:r>
              <a:rPr lang="fr-FR" sz="1800" dirty="0" err="1"/>
              <a:t>ballooning</a:t>
            </a:r>
            <a:r>
              <a:rPr lang="fr-FR" sz="1800" dirty="0"/>
              <a:t> ?</a:t>
            </a:r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r>
              <a:rPr lang="fr-FR" sz="1800" dirty="0"/>
              <a:t>Partage du même « noyau  » OS </a:t>
            </a:r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r>
              <a:rPr lang="fr-FR" sz="1800" dirty="0"/>
              <a:t>Attention aux virus -&gt; toute l’architecture Container peut être impactée !</a:t>
            </a:r>
          </a:p>
          <a:p>
            <a:pPr marL="457200" lvl="1" indent="0">
              <a:spcBef>
                <a:spcPts val="800"/>
              </a:spcBef>
              <a:buNone/>
              <a:defRPr/>
            </a:pPr>
            <a:endParaRPr lang="fr-FR" sz="15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5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500" dirty="0"/>
          </a:p>
          <a:p>
            <a:pPr marL="0" indent="0">
              <a:spcBef>
                <a:spcPts val="800"/>
              </a:spcBef>
              <a:buNone/>
              <a:defRPr/>
            </a:pPr>
            <a:endParaRPr lang="fr-FR" sz="19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2771800" y="403717"/>
            <a:ext cx="6192688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700000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0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5576" y="6623774"/>
            <a:ext cx="79208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CAP DATA - Présentation </a:t>
            </a:r>
            <a:r>
              <a:rPr lang="fr-FR" sz="1100" b="1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AllDB</a:t>
            </a:r>
            <a:r>
              <a:rPr lang="en-US" sz="11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© 2019</a:t>
            </a:r>
            <a:endParaRPr lang="fr-FR" sz="1100" b="1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A31DB60C-00F2-42EC-817E-5C2A59C8FADD}"/>
              </a:ext>
            </a:extLst>
          </p:cNvPr>
          <p:cNvSpPr txBox="1">
            <a:spLocks/>
          </p:cNvSpPr>
          <p:nvPr/>
        </p:nvSpPr>
        <p:spPr>
          <a:xfrm>
            <a:off x="2843808" y="375348"/>
            <a:ext cx="6192688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7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Présentation</a:t>
            </a:r>
          </a:p>
        </p:txBody>
      </p:sp>
    </p:spTree>
    <p:extLst>
      <p:ext uri="{BB962C8B-B14F-4D97-AF65-F5344CB8AC3E}">
        <p14:creationId xmlns:p14="http://schemas.microsoft.com/office/powerpoint/2010/main" val="679050801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space réservé du contenu 2"/>
          <p:cNvSpPr>
            <a:spLocks noGrp="1"/>
          </p:cNvSpPr>
          <p:nvPr>
            <p:ph idx="1"/>
          </p:nvPr>
        </p:nvSpPr>
        <p:spPr>
          <a:xfrm>
            <a:off x="179583" y="405005"/>
            <a:ext cx="8268026" cy="5231606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16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1800" b="1" dirty="0"/>
          </a:p>
          <a:p>
            <a:pPr marL="0" indent="0">
              <a:spcBef>
                <a:spcPts val="800"/>
              </a:spcBef>
              <a:buNone/>
              <a:defRPr/>
            </a:pPr>
            <a:endParaRPr lang="fr-FR" sz="1800" b="1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1800" b="1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1800" b="1" dirty="0"/>
          </a:p>
          <a:p>
            <a:pPr algn="ctr">
              <a:spcBef>
                <a:spcPts val="800"/>
              </a:spcBef>
              <a:buBlip>
                <a:blip r:embed="rId2"/>
              </a:buBlip>
              <a:defRPr/>
            </a:pPr>
            <a:r>
              <a:rPr lang="fr-FR" sz="5400" dirty="0" err="1"/>
              <a:t>Kubernetes</a:t>
            </a:r>
            <a:endParaRPr lang="fr-FR" sz="5400" dirty="0"/>
          </a:p>
          <a:p>
            <a:pPr algn="ctr">
              <a:spcBef>
                <a:spcPts val="800"/>
              </a:spcBef>
              <a:buBlip>
                <a:blip r:embed="rId2"/>
              </a:buBlip>
              <a:defRPr/>
            </a:pPr>
            <a:endParaRPr lang="fr-FR" sz="54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1800" b="1" dirty="0"/>
          </a:p>
          <a:p>
            <a:pPr marL="0" indent="0">
              <a:spcBef>
                <a:spcPts val="800"/>
              </a:spcBef>
              <a:buNone/>
              <a:defRPr/>
            </a:pPr>
            <a:endParaRPr lang="fr-FR" sz="1800" b="1" dirty="0"/>
          </a:p>
          <a:p>
            <a:pPr marL="0" indent="0">
              <a:spcBef>
                <a:spcPts val="800"/>
              </a:spcBef>
              <a:buNone/>
              <a:defRPr/>
            </a:pPr>
            <a:endParaRPr lang="fr-FR" sz="1800" b="1" dirty="0"/>
          </a:p>
          <a:p>
            <a:pPr marL="0" indent="0">
              <a:spcBef>
                <a:spcPts val="800"/>
              </a:spcBef>
              <a:buNone/>
              <a:defRPr/>
            </a:pPr>
            <a:endParaRPr lang="fr-FR" sz="1800" b="1" dirty="0"/>
          </a:p>
        </p:txBody>
      </p:sp>
      <p:sp>
        <p:nvSpPr>
          <p:cNvPr id="4" name="Rectangle 3"/>
          <p:cNvSpPr/>
          <p:nvPr/>
        </p:nvSpPr>
        <p:spPr>
          <a:xfrm>
            <a:off x="755576" y="6623774"/>
            <a:ext cx="79208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CAP DATA - Présentation </a:t>
            </a:r>
            <a:r>
              <a:rPr lang="fr-FR" sz="1100" b="1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AllDB</a:t>
            </a:r>
            <a:r>
              <a:rPr lang="en-US" sz="11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© 2019</a:t>
            </a:r>
            <a:endParaRPr lang="fr-FR" sz="1100" b="1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E5A0353-8A07-6B0C-CDE0-2EA6A6E87765}"/>
              </a:ext>
            </a:extLst>
          </p:cNvPr>
          <p:cNvSpPr txBox="1">
            <a:spLocks/>
          </p:cNvSpPr>
          <p:nvPr/>
        </p:nvSpPr>
        <p:spPr>
          <a:xfrm>
            <a:off x="3203848" y="403717"/>
            <a:ext cx="6192688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7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sz="2000" b="1" i="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olution </a:t>
            </a:r>
            <a:r>
              <a:rPr lang="fr-FR" sz="2000" b="1" i="0" dirty="0" err="1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Kubernetes</a:t>
            </a:r>
            <a:r>
              <a:rPr lang="fr-FR" sz="2000" b="1" i="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locale </a:t>
            </a:r>
            <a:r>
              <a:rPr lang="fr-FR" sz="2000" b="1" i="0" dirty="0" err="1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Minikube</a:t>
            </a:r>
            <a:endParaRPr lang="fr-FR" sz="2000" b="1" i="0" dirty="0">
              <a:solidFill>
                <a:schemeClr val="bg1">
                  <a:lumMod val="6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0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 descr="Kubernetes">
            <a:extLst>
              <a:ext uri="{FF2B5EF4-FFF2-40B4-BE49-F238E27FC236}">
                <a16:creationId xmlns:a16="http://schemas.microsoft.com/office/drawing/2014/main" id="{11B9C9A7-FAFE-53BA-C463-03FB04667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7" y="364502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5888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space réservé du contenu 2"/>
          <p:cNvSpPr>
            <a:spLocks noGrp="1"/>
          </p:cNvSpPr>
          <p:nvPr>
            <p:ph idx="1"/>
          </p:nvPr>
        </p:nvSpPr>
        <p:spPr>
          <a:xfrm>
            <a:off x="408430" y="1133673"/>
            <a:ext cx="8268026" cy="5231606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1900" dirty="0"/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r>
              <a:rPr lang="fr-FR" sz="2200" dirty="0"/>
              <a:t>Présentation </a:t>
            </a:r>
          </a:p>
          <a:p>
            <a:pPr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r>
              <a:rPr lang="fr-FR" sz="2200" dirty="0" err="1"/>
              <a:t>Kubernetes</a:t>
            </a:r>
            <a:r>
              <a:rPr lang="fr-FR" sz="2200" dirty="0"/>
              <a:t> est un outil d’orchestration de </a:t>
            </a:r>
            <a:br>
              <a:rPr lang="fr-FR" sz="2200" dirty="0"/>
            </a:br>
            <a:r>
              <a:rPr lang="fr-FR" sz="2200" dirty="0"/>
              <a:t>containers. </a:t>
            </a:r>
          </a:p>
          <a:p>
            <a:pPr lvl="2">
              <a:spcBef>
                <a:spcPts val="800"/>
              </a:spcBef>
              <a:buBlip>
                <a:blip r:embed="rId2"/>
              </a:buBlip>
              <a:defRPr/>
            </a:pPr>
            <a:r>
              <a:rPr lang="fr-FR" sz="1800" dirty="0"/>
              <a:t>Déploiement / gestion d’applications via </a:t>
            </a:r>
            <a:br>
              <a:rPr lang="fr-FR" sz="1800" dirty="0"/>
            </a:br>
            <a:r>
              <a:rPr lang="fr-FR" sz="1800" dirty="0"/>
              <a:t> plateforme open-source</a:t>
            </a:r>
          </a:p>
          <a:p>
            <a:pPr marL="914400" lvl="2" indent="0">
              <a:spcBef>
                <a:spcPts val="800"/>
              </a:spcBef>
              <a:buNone/>
              <a:defRPr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r>
              <a:rPr lang="fr-FR" sz="2200" dirty="0"/>
              <a:t>1 environnement virtualisé avec hyperviseur </a:t>
            </a:r>
            <a:br>
              <a:rPr lang="fr-FR" sz="2200" dirty="0"/>
            </a:br>
            <a:r>
              <a:rPr lang="fr-FR" sz="2200" dirty="0"/>
              <a:t> qui communique avec les couches applicatives précompilées.</a:t>
            </a:r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r>
              <a:rPr lang="fr-FR" sz="2200" dirty="0"/>
              <a:t>Utilisation de ces couches « on </a:t>
            </a:r>
            <a:r>
              <a:rPr lang="fr-FR" sz="2200" dirty="0" err="1"/>
              <a:t>premise</a:t>
            </a:r>
            <a:r>
              <a:rPr lang="fr-FR" sz="2200" dirty="0"/>
              <a:t> » ou « Cloud ».</a:t>
            </a:r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r>
              <a:rPr lang="fr-FR" sz="2200" dirty="0" err="1"/>
              <a:t>Kubernetes</a:t>
            </a:r>
            <a:r>
              <a:rPr lang="fr-FR" sz="2200" dirty="0"/>
              <a:t> prend en charge Docker qui permet d’isoler chaque application dans son container</a:t>
            </a:r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2200" dirty="0"/>
          </a:p>
          <a:p>
            <a:pPr marL="0" indent="0">
              <a:buNone/>
            </a:pPr>
            <a:endParaRPr lang="fr-FR" sz="18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5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500" dirty="0"/>
          </a:p>
          <a:p>
            <a:pPr lvl="1">
              <a:spcBef>
                <a:spcPts val="800"/>
              </a:spcBef>
              <a:buBlip>
                <a:blip r:embed="rId2"/>
              </a:buBlip>
              <a:defRPr/>
            </a:pPr>
            <a:endParaRPr lang="fr-FR" sz="1500" dirty="0"/>
          </a:p>
          <a:p>
            <a:pPr marL="0" indent="0">
              <a:spcBef>
                <a:spcPts val="800"/>
              </a:spcBef>
              <a:buNone/>
              <a:defRPr/>
            </a:pPr>
            <a:endParaRPr lang="fr-FR" sz="19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2771800" y="403717"/>
            <a:ext cx="6192688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700000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0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5576" y="6623774"/>
            <a:ext cx="79208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CAP DATA - Présentation </a:t>
            </a:r>
            <a:r>
              <a:rPr lang="fr-FR" sz="1100" b="1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AllDB</a:t>
            </a:r>
            <a:r>
              <a:rPr lang="en-US" sz="11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© 2019</a:t>
            </a:r>
            <a:endParaRPr lang="fr-FR" sz="1100" b="1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A31DB60C-00F2-42EC-817E-5C2A59C8FADD}"/>
              </a:ext>
            </a:extLst>
          </p:cNvPr>
          <p:cNvSpPr txBox="1">
            <a:spLocks/>
          </p:cNvSpPr>
          <p:nvPr/>
        </p:nvSpPr>
        <p:spPr>
          <a:xfrm>
            <a:off x="2843808" y="375348"/>
            <a:ext cx="6192688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7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Kubernetes</a:t>
            </a:r>
            <a:endParaRPr lang="fr-FR" sz="20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Images de Orchestre – Téléchargement gratuit sur Freepik">
            <a:extLst>
              <a:ext uri="{FF2B5EF4-FFF2-40B4-BE49-F238E27FC236}">
                <a16:creationId xmlns:a16="http://schemas.microsoft.com/office/drawing/2014/main" id="{DEAA98A7-B50F-22BC-1031-40081DB0F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331" y="191683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251620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d87786715bb7f1c7a358c1a684be96fd391332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176277</TotalTime>
  <Words>1347</Words>
  <Application>Microsoft Office PowerPoint</Application>
  <PresentationFormat>Affichage à l'écran (4:3)</PresentationFormat>
  <Paragraphs>946</Paragraphs>
  <Slides>45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45</vt:i4>
      </vt:variant>
    </vt:vector>
  </HeadingPairs>
  <TitlesOfParts>
    <vt:vector size="48" baseType="lpstr"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Vincent Delabre</dc:creator>
  <cp:lastModifiedBy>Emmanuel RAMI</cp:lastModifiedBy>
  <cp:revision>4174</cp:revision>
  <cp:lastPrinted>2017-02-16T13:01:38Z</cp:lastPrinted>
  <dcterms:created xsi:type="dcterms:W3CDTF">2008-04-28T10:08:52Z</dcterms:created>
  <dcterms:modified xsi:type="dcterms:W3CDTF">2023-06-19T10:06:13Z</dcterms:modified>
</cp:coreProperties>
</file>